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710" r:id="rId2"/>
    <p:sldMasterId id="2147483746" r:id="rId3"/>
  </p:sldMasterIdLst>
  <p:notesMasterIdLst>
    <p:notesMasterId r:id="rId76"/>
  </p:notesMasterIdLst>
  <p:handoutMasterIdLst>
    <p:handoutMasterId r:id="rId77"/>
  </p:handoutMasterIdLst>
  <p:sldIdLst>
    <p:sldId id="328" r:id="rId4"/>
    <p:sldId id="395" r:id="rId5"/>
    <p:sldId id="339" r:id="rId6"/>
    <p:sldId id="340" r:id="rId7"/>
    <p:sldId id="341" r:id="rId8"/>
    <p:sldId id="342" r:id="rId9"/>
    <p:sldId id="343" r:id="rId10"/>
    <p:sldId id="409" r:id="rId11"/>
    <p:sldId id="414" r:id="rId12"/>
    <p:sldId id="344" r:id="rId13"/>
    <p:sldId id="345" r:id="rId14"/>
    <p:sldId id="346" r:id="rId15"/>
    <p:sldId id="347" r:id="rId16"/>
    <p:sldId id="348" r:id="rId17"/>
    <p:sldId id="349" r:id="rId18"/>
    <p:sldId id="350" r:id="rId19"/>
    <p:sldId id="352" r:id="rId20"/>
    <p:sldId id="351" r:id="rId21"/>
    <p:sldId id="353" r:id="rId22"/>
    <p:sldId id="355" r:id="rId23"/>
    <p:sldId id="356" r:id="rId24"/>
    <p:sldId id="354" r:id="rId25"/>
    <p:sldId id="357" r:id="rId26"/>
    <p:sldId id="358" r:id="rId27"/>
    <p:sldId id="360" r:id="rId28"/>
    <p:sldId id="359" r:id="rId29"/>
    <p:sldId id="362" r:id="rId30"/>
    <p:sldId id="363" r:id="rId31"/>
    <p:sldId id="365" r:id="rId32"/>
    <p:sldId id="361" r:id="rId33"/>
    <p:sldId id="364" r:id="rId34"/>
    <p:sldId id="366" r:id="rId35"/>
    <p:sldId id="367" r:id="rId36"/>
    <p:sldId id="368" r:id="rId37"/>
    <p:sldId id="370" r:id="rId38"/>
    <p:sldId id="369" r:id="rId39"/>
    <p:sldId id="371" r:id="rId40"/>
    <p:sldId id="372" r:id="rId41"/>
    <p:sldId id="373" r:id="rId42"/>
    <p:sldId id="410" r:id="rId43"/>
    <p:sldId id="374" r:id="rId44"/>
    <p:sldId id="376" r:id="rId45"/>
    <p:sldId id="377" r:id="rId46"/>
    <p:sldId id="378" r:id="rId47"/>
    <p:sldId id="375" r:id="rId48"/>
    <p:sldId id="379" r:id="rId49"/>
    <p:sldId id="380" r:id="rId50"/>
    <p:sldId id="411" r:id="rId51"/>
    <p:sldId id="381" r:id="rId52"/>
    <p:sldId id="382" r:id="rId53"/>
    <p:sldId id="383" r:id="rId54"/>
    <p:sldId id="384" r:id="rId55"/>
    <p:sldId id="385" r:id="rId56"/>
    <p:sldId id="386" r:id="rId57"/>
    <p:sldId id="388" r:id="rId58"/>
    <p:sldId id="387" r:id="rId59"/>
    <p:sldId id="389" r:id="rId60"/>
    <p:sldId id="391" r:id="rId61"/>
    <p:sldId id="392" r:id="rId62"/>
    <p:sldId id="393" r:id="rId63"/>
    <p:sldId id="394" r:id="rId64"/>
    <p:sldId id="406" r:id="rId65"/>
    <p:sldId id="407" r:id="rId66"/>
    <p:sldId id="390" r:id="rId67"/>
    <p:sldId id="400" r:id="rId68"/>
    <p:sldId id="401" r:id="rId69"/>
    <p:sldId id="402" r:id="rId70"/>
    <p:sldId id="412" r:id="rId71"/>
    <p:sldId id="404" r:id="rId72"/>
    <p:sldId id="405" r:id="rId73"/>
    <p:sldId id="413" r:id="rId74"/>
    <p:sldId id="317" r:id="rId75"/>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70973" autoAdjust="0"/>
  </p:normalViewPr>
  <p:slideViewPr>
    <p:cSldViewPr>
      <p:cViewPr varScale="1">
        <p:scale>
          <a:sx n="85" d="100"/>
          <a:sy n="85" d="100"/>
        </p:scale>
        <p:origin x="896"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2D26A0-359D-44C7-9658-9F3998202796}" type="slidenum">
              <a:rPr lang="en-US" altLang="en-US"/>
              <a:pPr/>
              <a:t>‹#›</a:t>
            </a:fld>
            <a:endParaRPr lang="en-US" altLang="en-US"/>
          </a:p>
        </p:txBody>
      </p:sp>
    </p:spTree>
    <p:extLst>
      <p:ext uri="{BB962C8B-B14F-4D97-AF65-F5344CB8AC3E}">
        <p14:creationId xmlns:p14="http://schemas.microsoft.com/office/powerpoint/2010/main" val="3199138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EC3D2-16D9-42B4-B69E-DE8A6626FDE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0B6F9-62A6-4BEC-A50C-F963E7BD5206}" type="slidenum">
              <a:rPr lang="en-US" smtClean="0"/>
              <a:t>‹#›</a:t>
            </a:fld>
            <a:endParaRPr lang="en-US"/>
          </a:p>
        </p:txBody>
      </p:sp>
    </p:spTree>
    <p:extLst>
      <p:ext uri="{BB962C8B-B14F-4D97-AF65-F5344CB8AC3E}">
        <p14:creationId xmlns:p14="http://schemas.microsoft.com/office/powerpoint/2010/main" val="7559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a:t>
            </a:fld>
            <a:endParaRPr lang="en-US"/>
          </a:p>
        </p:txBody>
      </p:sp>
    </p:spTree>
    <p:extLst>
      <p:ext uri="{BB962C8B-B14F-4D97-AF65-F5344CB8AC3E}">
        <p14:creationId xmlns:p14="http://schemas.microsoft.com/office/powerpoint/2010/main" val="109493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Chuck </a:t>
            </a:r>
            <a:r>
              <a:rPr lang="en-US" sz="1200" kern="1200" dirty="0" err="1">
                <a:solidFill>
                  <a:schemeClr val="tx1"/>
                </a:solidFill>
                <a:effectLst/>
                <a:latin typeface="+mn-lt"/>
                <a:ea typeface="+mn-ea"/>
                <a:cs typeface="+mn-cs"/>
              </a:rPr>
              <a:t>Swindoll</a:t>
            </a:r>
            <a:r>
              <a:rPr lang="en-US" sz="1200" kern="1200" dirty="0">
                <a:solidFill>
                  <a:schemeClr val="tx1"/>
                </a:solidFill>
                <a:effectLst/>
                <a:latin typeface="+mn-lt"/>
                <a:ea typeface="+mn-ea"/>
                <a:cs typeface="+mn-cs"/>
              </a:rPr>
              <a:t> said, “</a:t>
            </a:r>
            <a:r>
              <a:rPr lang="en-US" sz="1200" b="1" kern="1200" dirty="0">
                <a:solidFill>
                  <a:schemeClr val="tx1"/>
                </a:solidFill>
                <a:effectLst/>
                <a:latin typeface="+mn-lt"/>
                <a:ea typeface="+mn-ea"/>
                <a:cs typeface="+mn-cs"/>
              </a:rPr>
              <a:t>Life is 10% what happens to you and 90% how you respond to it.” </a:t>
            </a:r>
            <a:r>
              <a:rPr lang="en-US" sz="1200" kern="1200" dirty="0">
                <a:solidFill>
                  <a:schemeClr val="tx1"/>
                </a:solidFill>
                <a:effectLst/>
                <a:latin typeface="+mn-lt"/>
                <a:ea typeface="+mn-ea"/>
                <a:cs typeface="+mn-cs"/>
              </a:rPr>
              <a:t>Let’s start off by looking at what forgiveness is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10</a:t>
            </a:fld>
            <a:endParaRPr lang="en-US"/>
          </a:p>
        </p:txBody>
      </p:sp>
    </p:spTree>
    <p:extLst>
      <p:ext uri="{BB962C8B-B14F-4D97-AF65-F5344CB8AC3E}">
        <p14:creationId xmlns:p14="http://schemas.microsoft.com/office/powerpoint/2010/main" val="3477582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forgiveness is not? </a:t>
            </a:r>
            <a:r>
              <a:rPr lang="en-US" sz="1200" kern="1200" dirty="0">
                <a:solidFill>
                  <a:schemeClr val="tx1"/>
                </a:solidFill>
                <a:effectLst/>
                <a:latin typeface="+mn-lt"/>
                <a:ea typeface="+mn-ea"/>
                <a:cs typeface="+mn-cs"/>
              </a:rPr>
              <a:t>When it comes to forgiveness, the most common definition is “forgive and forget.” I don’t particularly like this answer. When your world has been turned upside down by someone, how can you forget? Here is what happens to many people: They will choose in their hearts to forgive someone, but when they fail to forget, they think they have been unable to forgive. Just because you remember that someone wronged you does not mean you haven’t forgiven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11</a:t>
            </a:fld>
            <a:endParaRPr lang="en-US"/>
          </a:p>
        </p:txBody>
      </p:sp>
    </p:spTree>
    <p:extLst>
      <p:ext uri="{BB962C8B-B14F-4D97-AF65-F5344CB8AC3E}">
        <p14:creationId xmlns:p14="http://schemas.microsoft.com/office/powerpoint/2010/main" val="163355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normal to have forgiven someone, but have some lingering disquietude about the wrong that has taken place. </a:t>
            </a:r>
            <a:r>
              <a:rPr lang="en-US" sz="1200" b="1" kern="1200" dirty="0">
                <a:solidFill>
                  <a:schemeClr val="tx1"/>
                </a:solidFill>
                <a:effectLst/>
                <a:latin typeface="+mn-lt"/>
                <a:ea typeface="+mn-ea"/>
                <a:cs typeface="+mn-cs"/>
              </a:rPr>
              <a:t>The goal of forgiveness is to remember what happened to you in a different way (repeat this 2x).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12</a:t>
            </a:fld>
            <a:endParaRPr lang="en-US"/>
          </a:p>
        </p:txBody>
      </p:sp>
    </p:spTree>
    <p:extLst>
      <p:ext uri="{BB962C8B-B14F-4D97-AF65-F5344CB8AC3E}">
        <p14:creationId xmlns:p14="http://schemas.microsoft.com/office/powerpoint/2010/main" val="288222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Forgiveness does not mean accepting what was done to you. What happened to you was wrong. </a:t>
            </a:r>
          </a:p>
          <a:p>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t>13</a:t>
            </a:fld>
            <a:endParaRPr lang="en-US"/>
          </a:p>
        </p:txBody>
      </p:sp>
    </p:spTree>
    <p:extLst>
      <p:ext uri="{BB962C8B-B14F-4D97-AF65-F5344CB8AC3E}">
        <p14:creationId xmlns:p14="http://schemas.microsoft.com/office/powerpoint/2010/main" val="1198828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Forgiveness is not condoning someone’s behavior.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33603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Forgiveness is not making a past wrong right. It does not mean you have to be friends with the person that hurt you.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89179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Forgiveness does not mean everything goes back to the way it was.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82801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essential to understand that if someone wronged you, what they did to you is still wrong. Forgiveness does not excuse their behavior. </a:t>
            </a:r>
            <a:r>
              <a:rPr lang="en-US" sz="1200" b="1" kern="1200" dirty="0">
                <a:solidFill>
                  <a:schemeClr val="tx1"/>
                </a:solidFill>
                <a:effectLst/>
                <a:latin typeface="+mn-lt"/>
                <a:ea typeface="+mn-ea"/>
                <a:cs typeface="+mn-cs"/>
              </a:rPr>
              <a:t>When we forgive someone, we can still hold them accountable for their behavior while letting go of the impact that they had on your life.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91657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if someone here experienced abuse by their spouse, by their parent or by someone else: When you chose to forgive that person that hurt you, it does not mean you have to stay in a relationship with that individual. Please do not forget what I am about to tell you. </a:t>
            </a:r>
            <a:r>
              <a:rPr lang="en-US" sz="1200" b="1" kern="1200" dirty="0">
                <a:solidFill>
                  <a:schemeClr val="tx1"/>
                </a:solidFill>
                <a:effectLst/>
                <a:latin typeface="+mn-lt"/>
                <a:ea typeface="+mn-ea"/>
                <a:cs typeface="+mn-cs"/>
              </a:rPr>
              <a:t>Forgiveness does not mean you will be reconciled to the one that hurt you</a:t>
            </a:r>
            <a:r>
              <a:rPr lang="en-US" sz="1200" kern="1200" dirty="0">
                <a:solidFill>
                  <a:schemeClr val="tx1"/>
                </a:solidFill>
                <a:effectLst/>
                <a:latin typeface="+mn-lt"/>
                <a:ea typeface="+mn-ea"/>
                <a:cs typeface="+mn-cs"/>
              </a:rPr>
              <a:t>. The Gospel in the Bible teaches that Jesus offers forgiveness to everyone, but not all are reconciled to God.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18</a:t>
            </a:fld>
            <a:endParaRPr lang="en-US"/>
          </a:p>
        </p:txBody>
      </p:sp>
    </p:spTree>
    <p:extLst>
      <p:ext uri="{BB962C8B-B14F-4D97-AF65-F5344CB8AC3E}">
        <p14:creationId xmlns:p14="http://schemas.microsoft.com/office/powerpoint/2010/main" val="2456016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tells us in 1 John 1:9, “If we confess our sins, He is faithful and just to forgive us </a:t>
            </a:r>
            <a:r>
              <a:rPr lang="en-US" sz="1200" i="1" kern="1200" dirty="0">
                <a:solidFill>
                  <a:schemeClr val="tx1"/>
                </a:solidFill>
                <a:effectLst/>
                <a:latin typeface="+mn-lt"/>
                <a:ea typeface="+mn-ea"/>
                <a:cs typeface="+mn-cs"/>
              </a:rPr>
              <a:t>our</a:t>
            </a:r>
            <a:r>
              <a:rPr lang="en-US" sz="1200" kern="1200" dirty="0">
                <a:solidFill>
                  <a:schemeClr val="tx1"/>
                </a:solidFill>
                <a:effectLst/>
                <a:latin typeface="+mn-lt"/>
                <a:ea typeface="+mn-ea"/>
                <a:cs typeface="+mn-cs"/>
              </a:rPr>
              <a:t> sins and to cleanse us from all unrighteousness.” 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19</a:t>
            </a:fld>
            <a:endParaRPr lang="en-US"/>
          </a:p>
        </p:txBody>
      </p:sp>
    </p:spTree>
    <p:extLst>
      <p:ext uri="{BB962C8B-B14F-4D97-AF65-F5344CB8AC3E}">
        <p14:creationId xmlns:p14="http://schemas.microsoft.com/office/powerpoint/2010/main" val="175069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Learning to Forgive </a:t>
            </a:r>
            <a:r>
              <a:rPr lang="en-US" sz="1200" kern="1200" dirty="0">
                <a:solidFill>
                  <a:schemeClr val="tx1"/>
                </a:solidFill>
                <a:effectLst/>
                <a:latin typeface="+mn-lt"/>
                <a:ea typeface="+mn-ea"/>
                <a:cs typeface="+mn-cs"/>
              </a:rPr>
              <a:t> - One of the hardest things that any of us can ever learn in life is how to forgive someone that has wronged us. How many of you know from experience that one of the most challenging emotions to express is forgiveness? For some of us here, we have been carrying around the weight of something that happened years, maybe even decades ago. Friends, I know that the struggle is real. For me, learning forgiveness has been one of my life goals. It has also been one of my greatest challenges.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A0B6F9-62A6-4BEC-A50C-F963E7BD52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0592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the passage we looked at in Ephesians 4:31, 32: “Let all bitterness, wrath, anger, clamor, and evil speaking be put away from you, with all malice. And be kind to one another, tenderhearted, </a:t>
            </a:r>
            <a:r>
              <a:rPr lang="en-US" sz="1200" b="1" kern="1200" dirty="0">
                <a:solidFill>
                  <a:schemeClr val="tx1"/>
                </a:solidFill>
                <a:effectLst/>
                <a:latin typeface="+mn-lt"/>
                <a:ea typeface="+mn-ea"/>
                <a:cs typeface="+mn-cs"/>
              </a:rPr>
              <a:t>forgiving one another, even as God in Christ forgave you</a:t>
            </a:r>
            <a:r>
              <a:rPr lang="en-US" sz="1200" kern="1200" dirty="0">
                <a:solidFill>
                  <a:schemeClr val="tx1"/>
                </a:solidFill>
                <a:effectLst/>
                <a:latin typeface="+mn-lt"/>
                <a:ea typeface="+mn-ea"/>
                <a:cs typeface="+mn-cs"/>
              </a:rPr>
              <a:t>.” 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82912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it comes to our relationships, please know that when you have been wronged, trust is broken. Forgiveness and trust are two different things.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53718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Forgiveness is free.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Trust is earned. </a:t>
            </a:r>
            <a:r>
              <a:rPr lang="en-US" sz="1200" kern="1200" dirty="0">
                <a:solidFill>
                  <a:schemeClr val="tx1"/>
                </a:solidFill>
                <a:effectLst/>
                <a:latin typeface="+mn-lt"/>
                <a:ea typeface="+mn-ea"/>
                <a:cs typeface="+mn-cs"/>
              </a:rPr>
              <a:t>When you chose to forgive someone, this does not mean that you will ever trust them again.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t>22</a:t>
            </a:fld>
            <a:endParaRPr lang="en-US"/>
          </a:p>
        </p:txBody>
      </p:sp>
    </p:spTree>
    <p:extLst>
      <p:ext uri="{BB962C8B-B14F-4D97-AF65-F5344CB8AC3E}">
        <p14:creationId xmlns:p14="http://schemas.microsoft.com/office/powerpoint/2010/main" val="1060378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forgiveness looks like?</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Forgiveness is about moving forward, not looking back, and living in the past. Back in the 1950s, athletes from around the world tried to run the 4-minute mile. It was called the miracle mark. Nobody ever thought it was possible. Then in 1954, a man from England named Roger Banister broke the 4 minute mile. Soon after that, John </a:t>
            </a:r>
            <a:r>
              <a:rPr lang="en-US" sz="1200" kern="1200" dirty="0" err="1">
                <a:solidFill>
                  <a:schemeClr val="tx1"/>
                </a:solidFill>
                <a:effectLst/>
                <a:latin typeface="+mn-lt"/>
                <a:ea typeface="+mn-ea"/>
                <a:cs typeface="+mn-cs"/>
              </a:rPr>
              <a:t>Landy</a:t>
            </a:r>
            <a:r>
              <a:rPr lang="en-US" sz="1200" kern="1200" dirty="0">
                <a:solidFill>
                  <a:schemeClr val="tx1"/>
                </a:solidFill>
                <a:effectLst/>
                <a:latin typeface="+mn-lt"/>
                <a:ea typeface="+mn-ea"/>
                <a:cs typeface="+mn-cs"/>
              </a:rPr>
              <a:t> did the same. Roger and John decided to race in Vancouver BC to see who could be the fastest mile runner. </a:t>
            </a:r>
          </a:p>
        </p:txBody>
      </p:sp>
      <p:sp>
        <p:nvSpPr>
          <p:cNvPr id="4" name="Slide Number Placeholder 3"/>
          <p:cNvSpPr>
            <a:spLocks noGrp="1"/>
          </p:cNvSpPr>
          <p:nvPr>
            <p:ph type="sldNum" sz="quarter" idx="10"/>
          </p:nvPr>
        </p:nvSpPr>
        <p:spPr/>
        <p:txBody>
          <a:bodyPr/>
          <a:lstStyle/>
          <a:p>
            <a:fld id="{2FA0B6F9-62A6-4BEC-A50C-F963E7BD5206}" type="slidenum">
              <a:rPr lang="en-US" smtClean="0"/>
              <a:t>23</a:t>
            </a:fld>
            <a:endParaRPr lang="en-US"/>
          </a:p>
        </p:txBody>
      </p:sp>
    </p:spTree>
    <p:extLst>
      <p:ext uri="{BB962C8B-B14F-4D97-AF65-F5344CB8AC3E}">
        <p14:creationId xmlns:p14="http://schemas.microsoft.com/office/powerpoint/2010/main" val="1815773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John </a:t>
            </a:r>
            <a:r>
              <a:rPr lang="en-US" sz="1200" kern="1200" dirty="0" err="1">
                <a:solidFill>
                  <a:schemeClr val="tx1"/>
                </a:solidFill>
                <a:effectLst/>
                <a:latin typeface="+mn-lt"/>
                <a:ea typeface="+mn-ea"/>
                <a:cs typeface="+mn-cs"/>
              </a:rPr>
              <a:t>Landy</a:t>
            </a:r>
            <a:r>
              <a:rPr lang="en-US" sz="1200" kern="1200" dirty="0">
                <a:solidFill>
                  <a:schemeClr val="tx1"/>
                </a:solidFill>
                <a:effectLst/>
                <a:latin typeface="+mn-lt"/>
                <a:ea typeface="+mn-ea"/>
                <a:cs typeface="+mn-cs"/>
              </a:rPr>
              <a:t> was leading the first three laps. On the final lap, John </a:t>
            </a:r>
            <a:r>
              <a:rPr lang="en-US" sz="1200" kern="1200" dirty="0" err="1">
                <a:solidFill>
                  <a:schemeClr val="tx1"/>
                </a:solidFill>
                <a:effectLst/>
                <a:latin typeface="+mn-lt"/>
                <a:ea typeface="+mn-ea"/>
                <a:cs typeface="+mn-cs"/>
              </a:rPr>
              <a:t>Landy</a:t>
            </a:r>
            <a:r>
              <a:rPr lang="en-US" sz="1200" kern="1200" dirty="0">
                <a:solidFill>
                  <a:schemeClr val="tx1"/>
                </a:solidFill>
                <a:effectLst/>
                <a:latin typeface="+mn-lt"/>
                <a:ea typeface="+mn-ea"/>
                <a:cs typeface="+mn-cs"/>
              </a:rPr>
              <a:t> looked behind to see where Roger Banister was. In doing so, Roger Bannister sprinted around the other side and won the race.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24</a:t>
            </a:fld>
            <a:endParaRPr lang="en-US"/>
          </a:p>
        </p:txBody>
      </p:sp>
    </p:spTree>
    <p:extLst>
      <p:ext uri="{BB962C8B-B14F-4D97-AF65-F5344CB8AC3E}">
        <p14:creationId xmlns:p14="http://schemas.microsoft.com/office/powerpoint/2010/main" val="2629448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act of looking behind, when he should have been looking ahead, was memorialized in a bronze statue. John </a:t>
            </a:r>
            <a:r>
              <a:rPr lang="en-US" sz="1200" kern="1200" dirty="0" err="1">
                <a:solidFill>
                  <a:schemeClr val="tx1"/>
                </a:solidFill>
                <a:effectLst/>
                <a:latin typeface="+mn-lt"/>
                <a:ea typeface="+mn-ea"/>
                <a:cs typeface="+mn-cs"/>
              </a:rPr>
              <a:t>Landey</a:t>
            </a:r>
            <a:r>
              <a:rPr lang="en-US" sz="1200" kern="1200" dirty="0">
                <a:solidFill>
                  <a:schemeClr val="tx1"/>
                </a:solidFill>
                <a:effectLst/>
                <a:latin typeface="+mn-lt"/>
                <a:ea typeface="+mn-ea"/>
                <a:cs typeface="+mn-cs"/>
              </a:rPr>
              <a:t> said, “When Lot’s wife looked back, she turned into a pillar of salt; when I looked back they made me into a pillar of bronze. (Side note - The statue is located in </a:t>
            </a:r>
            <a:r>
              <a:rPr lang="en-US" sz="1200" b="0" i="0" kern="1200" dirty="0">
                <a:solidFill>
                  <a:schemeClr val="tx1"/>
                </a:solidFill>
                <a:effectLst/>
                <a:latin typeface="+mn-lt"/>
                <a:ea typeface="+mn-ea"/>
                <a:cs typeface="+mn-cs"/>
              </a:rPr>
              <a:t>Hastings Park in Vancouver, BC</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753718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secret to finding true happiness will not take place if we continue to focus on what is behind by ruminating on the past. The absolute best definition for forgiveness is </a:t>
            </a:r>
            <a:r>
              <a:rPr lang="en-US" sz="1200" b="1" kern="1200" dirty="0">
                <a:solidFill>
                  <a:schemeClr val="tx1"/>
                </a:solidFill>
                <a:effectLst/>
                <a:latin typeface="+mn-lt"/>
                <a:ea typeface="+mn-ea"/>
                <a:cs typeface="+mn-cs"/>
              </a:rPr>
              <a:t>Forgiveness is giving up the hope that the past will be any different. (Repeat) </a:t>
            </a:r>
            <a:r>
              <a:rPr lang="en-US" sz="1200" kern="1200" dirty="0">
                <a:solidFill>
                  <a:schemeClr val="tx1"/>
                </a:solidFill>
                <a:effectLst/>
                <a:latin typeface="+mn-lt"/>
                <a:ea typeface="+mn-ea"/>
                <a:cs typeface="+mn-cs"/>
              </a:rPr>
              <a:t>Forgiveness is about letting go so that the past does not hold you prisoner. We all need forgiveness and we need to give it. The real payoff of forgiveness is that you deserve to stop suffering for what others have done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26</a:t>
            </a:fld>
            <a:endParaRPr lang="en-US"/>
          </a:p>
        </p:txBody>
      </p:sp>
    </p:spTree>
    <p:extLst>
      <p:ext uri="{BB962C8B-B14F-4D97-AF65-F5344CB8AC3E}">
        <p14:creationId xmlns:p14="http://schemas.microsoft.com/office/powerpoint/2010/main" val="2906336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Forgiveness happens when we change our perception about the person that wronged us. Forgiveness is all about our perception of the other person. When we are hurt, we can either personalize it, or we can depersonalize it. When I depersonalize an event, I tell myself, “That is how the other person is, it’s just the way they are.”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31778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Jesus was hanging on the cross, and the Roman soldiers were taunting Him, do you remember what Jesus prayed?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recorded in Luke 23:34, “Then Jesus said, </a:t>
            </a:r>
            <a:r>
              <a:rPr lang="en-US" sz="1200" b="1" kern="1200" dirty="0">
                <a:solidFill>
                  <a:schemeClr val="tx1"/>
                </a:solidFill>
                <a:effectLst/>
                <a:latin typeface="+mn-lt"/>
                <a:ea typeface="+mn-ea"/>
                <a:cs typeface="+mn-cs"/>
              </a:rPr>
              <a:t>“Father, forgive them, for they do not know what they do.”</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28</a:t>
            </a:fld>
            <a:endParaRPr lang="en-US"/>
          </a:p>
        </p:txBody>
      </p:sp>
    </p:spTree>
    <p:extLst>
      <p:ext uri="{BB962C8B-B14F-4D97-AF65-F5344CB8AC3E}">
        <p14:creationId xmlns:p14="http://schemas.microsoft.com/office/powerpoint/2010/main" val="4156509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Jesus was able to change the circumstance by depersonalizing the event. The question for us here is: do we trust God to make all things right, or will we take it upon ourselves to correct any wrongs? I say we trust God; what about you?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70572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My prayer in this presentation is to answer three essential questions regarding the topic of forgiveness. I will also share some very practical steps that will be beneficial. What forgiveness is not?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forgiveness looks like?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Why should I forgive?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a:t>
            </a:fld>
            <a:endParaRPr lang="en-US"/>
          </a:p>
        </p:txBody>
      </p:sp>
    </p:spTree>
    <p:extLst>
      <p:ext uri="{BB962C8B-B14F-4D97-AF65-F5344CB8AC3E}">
        <p14:creationId xmlns:p14="http://schemas.microsoft.com/office/powerpoint/2010/main" val="782804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hurting people hurt other people. It is helpful to see through the eyes of empathy and know that those that hurt you are also in pain. What I have personally found very helpful is to see the world through the other person’s eyes. (Seminar Note: Share a personal story of how you  had to practice forgiveness. Story of my father and the anger I had towards him. When I begin to see the pain that had been inflicted upon him by my grandfather, I couldn’t help but sympathize and feel an overwhelming sense of compassion toward him.)</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30</a:t>
            </a:fld>
            <a:endParaRPr lang="en-US"/>
          </a:p>
        </p:txBody>
      </p:sp>
    </p:spTree>
    <p:extLst>
      <p:ext uri="{BB962C8B-B14F-4D97-AF65-F5344CB8AC3E}">
        <p14:creationId xmlns:p14="http://schemas.microsoft.com/office/powerpoint/2010/main" val="1187234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may be times in your life when you feel like you have gotten past something, and then something happens, and you are reminded of the event. Something triggers those memories, and all of those old feelings begin to come back. The hurt, the anger, the heartache all come back, and we ask ourselves, “How do I let this go?” I want to move on from this, but it seems too hard. How many of you have ever experienced this?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31</a:t>
            </a:fld>
            <a:endParaRPr lang="en-US"/>
          </a:p>
        </p:txBody>
      </p:sp>
    </p:spTree>
    <p:extLst>
      <p:ext uri="{BB962C8B-B14F-4D97-AF65-F5344CB8AC3E}">
        <p14:creationId xmlns:p14="http://schemas.microsoft.com/office/powerpoint/2010/main" val="3157942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best ways to let something go is by killing that person. Let me rephrase that: killing that person with kindness. Please know that every situation is different. If you are in an abusive relationship, then you need to distance yourself for your safety. When I talk about killing someone with kindness, I am talking about the annoying coworker or cantankerous neighbor.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32</a:t>
            </a:fld>
            <a:endParaRPr lang="en-US"/>
          </a:p>
        </p:txBody>
      </p:sp>
    </p:spTree>
    <p:extLst>
      <p:ext uri="{BB962C8B-B14F-4D97-AF65-F5344CB8AC3E}">
        <p14:creationId xmlns:p14="http://schemas.microsoft.com/office/powerpoint/2010/main" val="1902737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natural feeling is to get even, right? Remember: Kindness Kills Bitterness (Repeat).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02464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Paul tells us in Romans 12:21, </a:t>
            </a:r>
            <a:r>
              <a:rPr lang="en-US" sz="1200" b="1" kern="1200" dirty="0">
                <a:solidFill>
                  <a:schemeClr val="tx1"/>
                </a:solidFill>
                <a:effectLst/>
                <a:latin typeface="+mn-lt"/>
                <a:ea typeface="+mn-ea"/>
                <a:cs typeface="+mn-cs"/>
              </a:rPr>
              <a:t>“Do not be overcome by evil, but overcome evil with good.” </a:t>
            </a:r>
            <a:r>
              <a:rPr lang="en-US" sz="1200" kern="1200" dirty="0">
                <a:solidFill>
                  <a:schemeClr val="tx1"/>
                </a:solidFill>
                <a:effectLst/>
                <a:latin typeface="+mn-lt"/>
                <a:ea typeface="+mn-ea"/>
                <a:cs typeface="+mn-cs"/>
              </a:rPr>
              <a:t>NKJV Systematic kindness starves un-forgiveness.  When a person has bitterness, and they don’t want to forgive someone, they, in turn, will find it hard to repent of their sins.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34</a:t>
            </a:fld>
            <a:endParaRPr lang="en-US"/>
          </a:p>
        </p:txBody>
      </p:sp>
    </p:spTree>
    <p:extLst>
      <p:ext uri="{BB962C8B-B14F-4D97-AF65-F5344CB8AC3E}">
        <p14:creationId xmlns:p14="http://schemas.microsoft.com/office/powerpoint/2010/main" val="1311431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Jesus tells us in Matthew 6:12, </a:t>
            </a:r>
            <a:r>
              <a:rPr lang="en-US" sz="1200" b="1" kern="1200" dirty="0">
                <a:solidFill>
                  <a:schemeClr val="tx1"/>
                </a:solidFill>
                <a:effectLst/>
                <a:latin typeface="+mn-lt"/>
                <a:ea typeface="+mn-ea"/>
                <a:cs typeface="+mn-cs"/>
              </a:rPr>
              <a:t>“And forgive us our debts, As we forgive our debtors.” </a:t>
            </a:r>
            <a:r>
              <a:rPr lang="en-US" sz="1200" kern="1200" dirty="0">
                <a:solidFill>
                  <a:schemeClr val="tx1"/>
                </a:solidFill>
                <a:effectLst/>
                <a:latin typeface="+mn-lt"/>
                <a:ea typeface="+mn-ea"/>
                <a:cs typeface="+mn-cs"/>
              </a:rPr>
              <a:t>You see, repentance and forgiveness are intertwined. The two active ingredients to the Christian life are repentance towards God and forgiveness towards others. It is impossible to carry bitterness and still have a spirit-filled life. It is impossible.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575167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heard the story about a Christian lady that was so angry at her mother for a rough childhood that she said, “I hope my mother goes to hell.” Let me ask you, is this Christian lady ready to go to heaven with that kind of an attitude?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36</a:t>
            </a:fld>
            <a:endParaRPr lang="en-US"/>
          </a:p>
        </p:txBody>
      </p:sp>
    </p:spTree>
    <p:extLst>
      <p:ext uri="{BB962C8B-B14F-4D97-AF65-F5344CB8AC3E}">
        <p14:creationId xmlns:p14="http://schemas.microsoft.com/office/powerpoint/2010/main" val="1792552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Why should I forgive?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37</a:t>
            </a:fld>
            <a:endParaRPr lang="en-US"/>
          </a:p>
        </p:txBody>
      </p:sp>
    </p:spTree>
    <p:extLst>
      <p:ext uri="{BB962C8B-B14F-4D97-AF65-F5344CB8AC3E}">
        <p14:creationId xmlns:p14="http://schemas.microsoft.com/office/powerpoint/2010/main" val="1576795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Lewis B. </a:t>
            </a:r>
            <a:r>
              <a:rPr lang="en-US" sz="1200" kern="1200" dirty="0" err="1">
                <a:solidFill>
                  <a:schemeClr val="tx1"/>
                </a:solidFill>
                <a:effectLst/>
                <a:latin typeface="+mn-lt"/>
                <a:ea typeface="+mn-ea"/>
                <a:cs typeface="+mn-cs"/>
              </a:rPr>
              <a:t>Smedes</a:t>
            </a:r>
            <a:r>
              <a:rPr lang="en-US" sz="1200" kern="1200" dirty="0">
                <a:solidFill>
                  <a:schemeClr val="tx1"/>
                </a:solidFill>
                <a:effectLst/>
                <a:latin typeface="+mn-lt"/>
                <a:ea typeface="+mn-ea"/>
                <a:cs typeface="+mn-cs"/>
              </a:rPr>
              <a:t> said</a:t>
            </a:r>
            <a:r>
              <a:rPr lang="en-US" sz="1200" b="1" kern="1200" dirty="0">
                <a:solidFill>
                  <a:schemeClr val="tx1"/>
                </a:solidFill>
                <a:effectLst/>
                <a:latin typeface="+mn-lt"/>
                <a:ea typeface="+mn-ea"/>
                <a:cs typeface="+mn-cs"/>
              </a:rPr>
              <a:t>, “To forgive is to set a prisoner free and discover that the prisoner was you.”</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737203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unknown author wrote, </a:t>
            </a:r>
            <a:r>
              <a:rPr lang="en-US" sz="1200" b="1" kern="1200" dirty="0">
                <a:solidFill>
                  <a:schemeClr val="tx1"/>
                </a:solidFill>
                <a:effectLst/>
                <a:latin typeface="+mn-lt"/>
                <a:ea typeface="+mn-ea"/>
                <a:cs typeface="+mn-cs"/>
              </a:rPr>
              <a:t>“The first to apologize is the bravest. The first to forgive is the strongest. The first to forget is the happiest.”</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28309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What forgiveness looks like?</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443699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Forgiveness is not for the other person, it is to help you sever the suffering. </a:t>
            </a:r>
            <a:r>
              <a:rPr lang="en-US" sz="1200" b="1" kern="1200" dirty="0">
                <a:solidFill>
                  <a:schemeClr val="tx1"/>
                </a:solidFill>
                <a:effectLst/>
                <a:latin typeface="+mn-lt"/>
                <a:ea typeface="+mn-ea"/>
                <a:cs typeface="+mn-cs"/>
              </a:rPr>
              <a:t>If you wait for the other person to apologize and admit they were wrong, you are tying your healing to a decision that the other person may never make.</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625088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Notice what Jesus tells us in Matthew 5:44 –</a:t>
            </a:r>
            <a:r>
              <a:rPr lang="en-US" sz="1200" b="1" kern="1200" dirty="0">
                <a:solidFill>
                  <a:schemeClr val="tx1"/>
                </a:solidFill>
                <a:effectLst/>
                <a:latin typeface="+mn-lt"/>
                <a:ea typeface="+mn-ea"/>
                <a:cs typeface="+mn-cs"/>
              </a:rPr>
              <a:t> But I say to you, love your enemies, bless those who curse you, do good to those who hate you, and pray for those who spitefully use you and persecute you.” </a:t>
            </a:r>
            <a:r>
              <a:rPr lang="en-US" sz="1200" kern="1200" dirty="0">
                <a:solidFill>
                  <a:schemeClr val="tx1"/>
                </a:solidFill>
                <a:effectLst/>
                <a:latin typeface="+mn-lt"/>
                <a:ea typeface="+mn-ea"/>
                <a:cs typeface="+mn-cs"/>
              </a:rPr>
              <a:t>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41</a:t>
            </a:fld>
            <a:endParaRPr lang="en-US"/>
          </a:p>
        </p:txBody>
      </p:sp>
    </p:spTree>
    <p:extLst>
      <p:ext uri="{BB962C8B-B14F-4D97-AF65-F5344CB8AC3E}">
        <p14:creationId xmlns:p14="http://schemas.microsoft.com/office/powerpoint/2010/main" val="3639787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best way to survive persecution and unkindness is to do good back. This is the remedy, and it is the solution. Notice that the passage continues by saying in V45 </a:t>
            </a:r>
            <a:r>
              <a:rPr lang="en-US" sz="1200" b="1" kern="1200" dirty="0">
                <a:solidFill>
                  <a:schemeClr val="tx1"/>
                </a:solidFill>
                <a:effectLst/>
                <a:latin typeface="+mn-lt"/>
                <a:ea typeface="+mn-ea"/>
                <a:cs typeface="+mn-cs"/>
              </a:rPr>
              <a:t>“that you may be sons of your Father in heaven…”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0307810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let me ask you, Are we all the children of God naturally, or do we need to be born again by his Spirit? Paul tells us in Romans 8:14 – </a:t>
            </a:r>
            <a:r>
              <a:rPr lang="en-US" sz="1200" b="1" kern="1200" dirty="0">
                <a:solidFill>
                  <a:schemeClr val="tx1"/>
                </a:solidFill>
                <a:effectLst/>
                <a:latin typeface="+mn-lt"/>
                <a:ea typeface="+mn-ea"/>
                <a:cs typeface="+mn-cs"/>
              </a:rPr>
              <a:t>“For as many as are led by the Spirit of God, these are sons of God.” </a:t>
            </a:r>
            <a:r>
              <a:rPr lang="en-US" sz="1200" kern="1200" dirty="0">
                <a:solidFill>
                  <a:schemeClr val="tx1"/>
                </a:solidFill>
                <a:effectLst/>
                <a:latin typeface="+mn-lt"/>
                <a:ea typeface="+mn-ea"/>
                <a:cs typeface="+mn-cs"/>
              </a:rPr>
              <a:t>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43</a:t>
            </a:fld>
            <a:endParaRPr lang="en-US"/>
          </a:p>
        </p:txBody>
      </p:sp>
    </p:spTree>
    <p:extLst>
      <p:ext uri="{BB962C8B-B14F-4D97-AF65-F5344CB8AC3E}">
        <p14:creationId xmlns:p14="http://schemas.microsoft.com/office/powerpoint/2010/main" val="4217109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Sermon on the Mount, Jesus says, </a:t>
            </a:r>
            <a:r>
              <a:rPr lang="en-US" sz="1200" b="1" kern="1200" dirty="0">
                <a:solidFill>
                  <a:schemeClr val="tx1"/>
                </a:solidFill>
                <a:effectLst/>
                <a:latin typeface="+mn-lt"/>
                <a:ea typeface="+mn-ea"/>
                <a:cs typeface="+mn-cs"/>
              </a:rPr>
              <a:t>“Blessed </a:t>
            </a:r>
            <a:r>
              <a:rPr lang="en-US" sz="1200" b="1" i="1" kern="1200" dirty="0">
                <a:solidFill>
                  <a:schemeClr val="tx1"/>
                </a:solidFill>
                <a:effectLst/>
                <a:latin typeface="+mn-lt"/>
                <a:ea typeface="+mn-ea"/>
                <a:cs typeface="+mn-cs"/>
              </a:rPr>
              <a:t>are</a:t>
            </a:r>
            <a:r>
              <a:rPr lang="en-US" sz="1200" b="1" kern="1200" dirty="0">
                <a:solidFill>
                  <a:schemeClr val="tx1"/>
                </a:solidFill>
                <a:effectLst/>
                <a:latin typeface="+mn-lt"/>
                <a:ea typeface="+mn-ea"/>
                <a:cs typeface="+mn-cs"/>
              </a:rPr>
              <a:t> the peacemakers, For they shall be called sons of God.” </a:t>
            </a:r>
            <a:r>
              <a:rPr lang="en-US" sz="1200" dirty="0"/>
              <a:t>Matthew 5:9 </a:t>
            </a:r>
            <a:r>
              <a:rPr lang="en-US" sz="1200" kern="1200" dirty="0">
                <a:solidFill>
                  <a:schemeClr val="tx1"/>
                </a:solidFill>
                <a:effectLst/>
                <a:latin typeface="+mn-lt"/>
                <a:ea typeface="+mn-ea"/>
                <a:cs typeface="+mn-cs"/>
              </a:rPr>
              <a:t>NKJV When you do an act of kindness to someone unkind to you, you are performing the role of a peacemaker. If someone is running around the church, stirring up strife, unhappiness, and gossip, are they a peacemaker? No way. If someone is bent on revenge, getting even, they cannot call themselves the child of heaven. The peacemakers are those who are exemplifying the character of our Heavenly Father.</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818754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we react when someone says something or does something unkind? Do we get flustered, angry, seek revenge, gossip? If the smallest thing sets us off and we lose our Christian experience, we need to ask ourselves, am I living in Christ? What is our Christian experience like?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45</a:t>
            </a:fld>
            <a:endParaRPr lang="en-US"/>
          </a:p>
        </p:txBody>
      </p:sp>
    </p:spTree>
    <p:extLst>
      <p:ext uri="{BB962C8B-B14F-4D97-AF65-F5344CB8AC3E}">
        <p14:creationId xmlns:p14="http://schemas.microsoft.com/office/powerpoint/2010/main" val="2180637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Maybe someone had suffered abuse when they were younger. Do you know why they should forgive? If they do not forgive, that abuse will continue in some way. In other words, it may have been physical at one time, but now it is emotional. If they don’t forgive, they will live it over and over again. That physical abuse that has now turned emotional will not go away until we learn to forgive.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46</a:t>
            </a:fld>
            <a:endParaRPr lang="en-US"/>
          </a:p>
        </p:txBody>
      </p:sp>
    </p:spTree>
    <p:extLst>
      <p:ext uri="{BB962C8B-B14F-4D97-AF65-F5344CB8AC3E}">
        <p14:creationId xmlns:p14="http://schemas.microsoft.com/office/powerpoint/2010/main" val="17905392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know, when I say you should forgive, I am not saying what happened to you was OK. I am not saying you should remain in an abusive relationship or a dangerous situation. You can forgive </a:t>
            </a:r>
            <a:r>
              <a:rPr lang="en-US" sz="1200" b="1" kern="1200" dirty="0">
                <a:solidFill>
                  <a:schemeClr val="tx1"/>
                </a:solidFill>
                <a:effectLst/>
                <a:latin typeface="+mn-lt"/>
                <a:ea typeface="+mn-ea"/>
                <a:cs typeface="+mn-cs"/>
              </a:rPr>
              <a:t>because forgiveness sets you free.</a:t>
            </a:r>
            <a:r>
              <a:rPr lang="en-US" sz="1200" kern="1200" dirty="0">
                <a:solidFill>
                  <a:schemeClr val="tx1"/>
                </a:solidFill>
                <a:effectLst/>
                <a:latin typeface="+mn-lt"/>
                <a:ea typeface="+mn-ea"/>
                <a:cs typeface="+mn-cs"/>
              </a:rPr>
              <a:t> You have gone through some terrible things. Your experience was something that you did NOT deserve, and that person that abused you may still be that terrible monster. By forgiving, you can start again.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47</a:t>
            </a:fld>
            <a:endParaRPr lang="en-US"/>
          </a:p>
        </p:txBody>
      </p:sp>
    </p:spTree>
    <p:extLst>
      <p:ext uri="{BB962C8B-B14F-4D97-AF65-F5344CB8AC3E}">
        <p14:creationId xmlns:p14="http://schemas.microsoft.com/office/powerpoint/2010/main" val="1692222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think forgiveness happens after the person that hurt you has learned their lesson that you think they need to learn or have had true repentance with tears running down their face. Don’t wait until you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evidence that they have suffered as much as you had suffered. There will never be the perfect day when all of this happens so that you can magically forgive.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096388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all think about this rationally and ask yourself, which is harder?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49</a:t>
            </a:fld>
            <a:endParaRPr lang="en-US"/>
          </a:p>
        </p:txBody>
      </p:sp>
    </p:spTree>
    <p:extLst>
      <p:ext uri="{BB962C8B-B14F-4D97-AF65-F5344CB8AC3E}">
        <p14:creationId xmlns:p14="http://schemas.microsoft.com/office/powerpoint/2010/main" val="201388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Why should I forgive?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99223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Let’s all think about this rationally and ask yourself, which is harder?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181823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Not do anything, don’t forgive and suffer the emotional, psychological, and even the social, physical consequences for the rest of your life</a:t>
            </a:r>
            <a:r>
              <a:rPr lang="en-US" sz="1200" kern="1200" dirty="0">
                <a:solidFill>
                  <a:schemeClr val="tx1"/>
                </a:solidFill>
                <a:effectLst/>
                <a:latin typeface="+mn-lt"/>
                <a:ea typeface="+mn-ea"/>
                <a:cs typeface="+mn-cs"/>
              </a:rPr>
              <a:t>. Which is harder when you look at it from this point of view? Let’s get practical and talk about how to work through the process of forgiveness. Notice I said process. When it comes to those deep wounds, learning to forgive is a process.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210110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How can I forgive? </a:t>
            </a:r>
            <a:r>
              <a:rPr lang="en-US" sz="1200" kern="1200" dirty="0">
                <a:solidFill>
                  <a:schemeClr val="tx1"/>
                </a:solidFill>
                <a:effectLst/>
                <a:latin typeface="+mn-lt"/>
                <a:ea typeface="+mn-ea"/>
                <a:cs typeface="+mn-cs"/>
              </a:rPr>
              <a:t>Remember, friends, bitterness and resentment stop your life. Why? Because you end up living in the past.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52</a:t>
            </a:fld>
            <a:endParaRPr lang="en-US"/>
          </a:p>
        </p:txBody>
      </p:sp>
    </p:spTree>
    <p:extLst>
      <p:ext uri="{BB962C8B-B14F-4D97-AF65-F5344CB8AC3E}">
        <p14:creationId xmlns:p14="http://schemas.microsoft.com/office/powerpoint/2010/main" val="8606293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what has helped me work through the process of forgiveness in my life. 1. </a:t>
            </a:r>
            <a:r>
              <a:rPr lang="en-US" sz="1200" b="1" kern="1200" dirty="0">
                <a:solidFill>
                  <a:schemeClr val="tx1"/>
                </a:solidFill>
                <a:effectLst/>
                <a:latin typeface="+mn-lt"/>
                <a:ea typeface="+mn-ea"/>
                <a:cs typeface="+mn-cs"/>
              </a:rPr>
              <a:t>Forgiveness is giving up the hope that the past will be any different.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53</a:t>
            </a:fld>
            <a:endParaRPr lang="en-US"/>
          </a:p>
        </p:txBody>
      </p:sp>
    </p:spTree>
    <p:extLst>
      <p:ext uri="{BB962C8B-B14F-4D97-AF65-F5344CB8AC3E}">
        <p14:creationId xmlns:p14="http://schemas.microsoft.com/office/powerpoint/2010/main" val="19436455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Ruminating on the past and what you could have or should have done differently will only frustrate you more. I love what Paul says in Philippians 3:13, </a:t>
            </a:r>
            <a:r>
              <a:rPr lang="en-US" sz="1200" b="1" kern="1200" dirty="0">
                <a:solidFill>
                  <a:schemeClr val="tx1"/>
                </a:solidFill>
                <a:effectLst/>
                <a:latin typeface="+mn-lt"/>
                <a:ea typeface="+mn-ea"/>
                <a:cs typeface="+mn-cs"/>
              </a:rPr>
              <a:t>“Brethren, I do not count myself to have apprehended; but one thing </a:t>
            </a:r>
            <a:r>
              <a:rPr lang="en-US" sz="1200" b="1" i="1" kern="1200" dirty="0">
                <a:solidFill>
                  <a:schemeClr val="tx1"/>
                </a:solidFill>
                <a:effectLst/>
                <a:latin typeface="+mn-lt"/>
                <a:ea typeface="+mn-ea"/>
                <a:cs typeface="+mn-cs"/>
              </a:rPr>
              <a:t>I do,</a:t>
            </a:r>
            <a:r>
              <a:rPr lang="en-US" sz="1200" b="1" kern="1200" dirty="0">
                <a:solidFill>
                  <a:schemeClr val="tx1"/>
                </a:solidFill>
                <a:effectLst/>
                <a:latin typeface="+mn-lt"/>
                <a:ea typeface="+mn-ea"/>
                <a:cs typeface="+mn-cs"/>
              </a:rPr>
              <a:t> forgetting those things which are behind and reaching forward to those things which are ahead.” </a:t>
            </a:r>
            <a:r>
              <a:rPr lang="en-US" sz="1200" kern="1200" dirty="0">
                <a:solidFill>
                  <a:schemeClr val="tx1"/>
                </a:solidFill>
                <a:effectLst/>
                <a:latin typeface="+mn-lt"/>
                <a:ea typeface="+mn-ea"/>
                <a:cs typeface="+mn-cs"/>
              </a:rPr>
              <a:t>NKJV</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1649844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have found it helpful to write a letter to the person that wronged you. In the letter, you pour your heart out, and then you burn the letter. You don’t mail it, but you burn it. By writing this letter, you are releasing the hurt and pain and telling the person how you feel. Again, this is about your emotional healing.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41392230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2. Remember, hurting people hurt other people. Seeing through the eyes of empathy </a:t>
            </a:r>
            <a:r>
              <a:rPr lang="en-US" sz="1200" kern="1200" dirty="0">
                <a:solidFill>
                  <a:schemeClr val="tx1"/>
                </a:solidFill>
                <a:effectLst/>
                <a:latin typeface="+mn-lt"/>
                <a:ea typeface="+mn-ea"/>
                <a:cs typeface="+mn-cs"/>
              </a:rPr>
              <a:t>you know that those that hurt you are also in pain. Try examining the world through the eyes of the person that hurt you. If someone sexually abused you as a child, there is an unfortunate chance that they too experienced similar abuse. This in no way excuses what they did. What it does is help give empathy towards that person. This helps you heal from the damage. (Speaker Note: Share about a scar on your body. The scar remains, but the pain is gone.)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56</a:t>
            </a:fld>
            <a:endParaRPr lang="en-US"/>
          </a:p>
        </p:txBody>
      </p:sp>
    </p:spTree>
    <p:extLst>
      <p:ext uri="{BB962C8B-B14F-4D97-AF65-F5344CB8AC3E}">
        <p14:creationId xmlns:p14="http://schemas.microsoft.com/office/powerpoint/2010/main" val="19027754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3. The person who hurt you may not know the degree in which they hurt you. </a:t>
            </a:r>
            <a:r>
              <a:rPr lang="en-US" sz="1200" kern="1200" dirty="0">
                <a:solidFill>
                  <a:schemeClr val="tx1"/>
                </a:solidFill>
                <a:effectLst/>
                <a:latin typeface="+mn-lt"/>
                <a:ea typeface="+mn-ea"/>
                <a:cs typeface="+mn-cs"/>
              </a:rPr>
              <a:t>On a scale of 1-10, with a 10 being the absolute worst thing that could happen, think about where you would place your level of hurt. Would it be a 5, a 7, or maybe a 9? What if your hurt level was an 8, but the person that wronged you placed what they did to you at a 2 or a 3? Most people who have wronged someone place what they did at a lower level than the individual who experienced the wrongful act. This discrepancy can explain why the person who hurt you doesn’t show the level of sorrow that you are expecting. Does this make sense?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57</a:t>
            </a:fld>
            <a:endParaRPr lang="en-US"/>
          </a:p>
        </p:txBody>
      </p:sp>
    </p:spTree>
    <p:extLst>
      <p:ext uri="{BB962C8B-B14F-4D97-AF65-F5344CB8AC3E}">
        <p14:creationId xmlns:p14="http://schemas.microsoft.com/office/powerpoint/2010/main" val="24193706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person that wronged us apologizes, it helps us heal and experience forgiveness. What happens when the person that wounded you does not apologize? Maybe they don’t realize how deeply they hurt you? Their level of apology and what we think we are owed is not the same number. Remember, learning to forgive, whether you ever receive an apology or not helps you to move on with your life. </a:t>
            </a:r>
            <a:r>
              <a:rPr lang="en-US" sz="1200" b="1" kern="1200" dirty="0">
                <a:solidFill>
                  <a:schemeClr val="tx1"/>
                </a:solidFill>
                <a:effectLst/>
                <a:latin typeface="+mn-lt"/>
                <a:ea typeface="+mn-ea"/>
                <a:cs typeface="+mn-cs"/>
              </a:rPr>
              <a:t>To not forgive is like drinking rat poison and hoping the rat dies</a:t>
            </a:r>
            <a:r>
              <a:rPr lang="en-US" sz="1200" kern="1200" dirty="0">
                <a:solidFill>
                  <a:schemeClr val="tx1"/>
                </a:solidFill>
                <a:effectLst/>
                <a:latin typeface="+mn-lt"/>
                <a:ea typeface="+mn-ea"/>
                <a:cs typeface="+mn-cs"/>
              </a:rPr>
              <a:t>. The person who wronged us could be oblivious to the fact that we are upset with them. </a:t>
            </a:r>
          </a:p>
          <a:p>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5952741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a:t>
            </a:r>
            <a:r>
              <a:rPr lang="en-US" b="1" baseline="0" dirty="0"/>
              <a:t> </a:t>
            </a:r>
            <a:r>
              <a:rPr lang="en-US" sz="1200" b="1" kern="1200" dirty="0">
                <a:solidFill>
                  <a:schemeClr val="tx1"/>
                </a:solidFill>
                <a:effectLst/>
                <a:latin typeface="+mn-lt"/>
                <a:ea typeface="+mn-ea"/>
                <a:cs typeface="+mn-cs"/>
              </a:rPr>
              <a:t>Consider who has forgiven more? God toward us for what we have done or what someone has done to me?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59</a:t>
            </a:fld>
            <a:endParaRPr lang="en-US"/>
          </a:p>
        </p:txBody>
      </p:sp>
    </p:spTree>
    <p:extLst>
      <p:ext uri="{BB962C8B-B14F-4D97-AF65-F5344CB8AC3E}">
        <p14:creationId xmlns:p14="http://schemas.microsoft.com/office/powerpoint/2010/main" val="328926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Apostle Paul tells us in Ephesians 4:31, 32: </a:t>
            </a:r>
            <a:r>
              <a:rPr lang="en-US" sz="1200" b="1" kern="1200" dirty="0">
                <a:solidFill>
                  <a:schemeClr val="tx1"/>
                </a:solidFill>
                <a:effectLst/>
                <a:latin typeface="+mn-lt"/>
                <a:ea typeface="+mn-ea"/>
                <a:cs typeface="+mn-cs"/>
              </a:rPr>
              <a:t>“Let all bitterness, wrath, anger, clamor, and evil speaking be put away from you, with all malice. And be kind to one another, tenderhearted, forgiving one another, even as God in Christ forgave you.” </a:t>
            </a:r>
            <a:r>
              <a:rPr lang="en-US" sz="1200" kern="1200" dirty="0">
                <a:solidFill>
                  <a:schemeClr val="tx1"/>
                </a:solidFill>
                <a:effectLst/>
                <a:latin typeface="+mn-lt"/>
                <a:ea typeface="+mn-ea"/>
                <a:cs typeface="+mn-cs"/>
              </a:rPr>
              <a:t>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a:t>
            </a:fld>
            <a:endParaRPr lang="en-US"/>
          </a:p>
        </p:txBody>
      </p:sp>
    </p:spTree>
    <p:extLst>
      <p:ext uri="{BB962C8B-B14F-4D97-AF65-F5344CB8AC3E}">
        <p14:creationId xmlns:p14="http://schemas.microsoft.com/office/powerpoint/2010/main" val="11945553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Matthew 18, Jesus tells the story of</a:t>
            </a:r>
            <a:r>
              <a:rPr lang="en-US" sz="1200" kern="1200" baseline="0" dirty="0">
                <a:solidFill>
                  <a:schemeClr val="tx1"/>
                </a:solidFill>
                <a:effectLst/>
                <a:latin typeface="+mn-lt"/>
                <a:ea typeface="+mn-ea"/>
                <a:cs typeface="+mn-cs"/>
              </a:rPr>
              <a:t> forgiveness. In the story a servant owed his master 10,000 talents. </a:t>
            </a:r>
            <a:r>
              <a:rPr lang="en-US" sz="1200" kern="1200" dirty="0">
                <a:solidFill>
                  <a:schemeClr val="tx1"/>
                </a:solidFill>
                <a:effectLst/>
                <a:latin typeface="+mn-lt"/>
                <a:ea typeface="+mn-ea"/>
                <a:cs typeface="+mn-cs"/>
              </a:rPr>
              <a:t>10k talents = enough silver to hire 10,000 laborers for 18 years. The</a:t>
            </a:r>
            <a:r>
              <a:rPr lang="en-US" sz="1200" kern="1200" baseline="0" dirty="0">
                <a:solidFill>
                  <a:schemeClr val="tx1"/>
                </a:solidFill>
                <a:effectLst/>
                <a:latin typeface="+mn-lt"/>
                <a:ea typeface="+mn-ea"/>
                <a:cs typeface="+mn-cs"/>
              </a:rPr>
              <a:t> servant promises to repay the king, however the servant </a:t>
            </a:r>
            <a:r>
              <a:rPr lang="en-US" sz="1200" kern="1200" dirty="0">
                <a:solidFill>
                  <a:schemeClr val="tx1"/>
                </a:solidFill>
                <a:effectLst/>
                <a:latin typeface="+mn-lt"/>
                <a:ea typeface="+mn-ea"/>
                <a:cs typeface="+mn-cs"/>
              </a:rPr>
              <a:t>has no clue of the size of his debt. The king has compassion on him and forgave his debt.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246386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servant was heading home, he found someone who owed him 100 denarii. A denarius represented one day's wage for a common laborer, so this was not a small amount. However, when compared to the amount that the man had just been forgiving, it was. Consider</a:t>
            </a:r>
            <a:r>
              <a:rPr lang="en-US" sz="1200" kern="1200" baseline="0" dirty="0">
                <a:solidFill>
                  <a:schemeClr val="tx1"/>
                </a:solidFill>
                <a:effectLst/>
                <a:latin typeface="+mn-lt"/>
                <a:ea typeface="+mn-ea"/>
                <a:cs typeface="+mn-cs"/>
              </a:rPr>
              <a:t> this, </a:t>
            </a: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servant who has just been forgiven a debt that he could never repay, has the temerity to demand that this “someone” repay him </a:t>
            </a:r>
            <a:r>
              <a:rPr lang="en-US" sz="1200" kern="1200" dirty="0">
                <a:solidFill>
                  <a:schemeClr val="tx1"/>
                </a:solidFill>
                <a:effectLst/>
                <a:latin typeface="+mn-lt"/>
                <a:ea typeface="+mn-ea"/>
                <a:cs typeface="+mn-cs"/>
              </a:rPr>
              <a:t>100 denarii.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4492600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ratio is like comparing the distance of the earth to the sun vs. earth to the moon. Here is the point – When we don’t understand the enormity of our “debt” and the price paid for our redemption, we don’t appreciate the offer of grace and act graceless towards others. Ask yourself these questions. Who has forgiven more? God towards us for what we have done or what someone has done to me?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2312746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Later</a:t>
            </a:r>
            <a:r>
              <a:rPr lang="en-US" sz="1200" kern="1200" baseline="0" dirty="0">
                <a:solidFill>
                  <a:schemeClr val="tx1"/>
                </a:solidFill>
                <a:effectLst/>
                <a:latin typeface="+mn-lt"/>
                <a:ea typeface="+mn-ea"/>
                <a:cs typeface="+mn-cs"/>
              </a:rPr>
              <a:t> on in story </a:t>
            </a:r>
            <a:r>
              <a:rPr lang="en-US" sz="1200" kern="1200" dirty="0">
                <a:solidFill>
                  <a:schemeClr val="tx1"/>
                </a:solidFill>
                <a:effectLst/>
                <a:latin typeface="+mn-lt"/>
                <a:ea typeface="+mn-ea"/>
                <a:cs typeface="+mn-cs"/>
              </a:rPr>
              <a:t>the Bible says the man was delivered to the prison. This is where we end up. When we hold onto bitterness, cynicism in our hearts, we are in a spiritual and emotional prison.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6968632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Mark 2, there is a story of the paralytic that was lowered through the roof into a house by his friends so that he can see Jesus. The house was so crowded that the only way to get that man to Jesus was to lower him through the roof. Their faith so moved Jesus that He not only healed the man, but he forgave the man’s sins. Jesus linked forgiveness with healing. There is a connection between forgiveness and a person’s physical health.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64</a:t>
            </a:fld>
            <a:endParaRPr lang="en-US"/>
          </a:p>
        </p:txBody>
      </p:sp>
    </p:spTree>
    <p:extLst>
      <p:ext uri="{BB962C8B-B14F-4D97-AF65-F5344CB8AC3E}">
        <p14:creationId xmlns:p14="http://schemas.microsoft.com/office/powerpoint/2010/main" val="30679743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Spiritually – Our relationship with God. We appreciate the forgiveness Jesus offers us.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9158313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Physically –Holding onto anger raised your blood pressure.</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7662495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Emotionally – Anger and bitterness that I carry with me can lead to depression and anxiety.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37763045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Jesus knows that the human heart was not created to carry the weight of unforgiveness. </a:t>
            </a:r>
            <a:r>
              <a:rPr lang="en-US" sz="1200" kern="1200" dirty="0">
                <a:solidFill>
                  <a:schemeClr val="tx1"/>
                </a:solidFill>
                <a:effectLst/>
                <a:latin typeface="+mn-lt"/>
                <a:ea typeface="+mn-ea"/>
                <a:cs typeface="+mn-cs"/>
              </a:rPr>
              <a:t>The heavy weight of unforgiveness is the weight of anxiety and fear. You deserve to stop suffering for what others have done to you.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6149503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would like to close with the story of two Vietnam POWs that were visiting the Vietnam Memorial in Washington DC. One of the men asked the other, have you been able to forgive your captors? The man responded with an angry tone, “How can I?” The man who asked the questions said: “Then they still have you in captivity.” </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69</a:t>
            </a:fld>
            <a:endParaRPr lang="en-US"/>
          </a:p>
        </p:txBody>
      </p:sp>
    </p:spTree>
    <p:extLst>
      <p:ext uri="{BB962C8B-B14F-4D97-AF65-F5344CB8AC3E}">
        <p14:creationId xmlns:p14="http://schemas.microsoft.com/office/powerpoint/2010/main" val="248890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in the rearview mirror of life on all the negative</a:t>
            </a:r>
            <a:r>
              <a:rPr lang="en-US" sz="1200" kern="1200" baseline="0" dirty="0">
                <a:solidFill>
                  <a:schemeClr val="tx1"/>
                </a:solidFill>
                <a:effectLst/>
                <a:latin typeface="+mn-lt"/>
                <a:ea typeface="+mn-ea"/>
                <a:cs typeface="+mn-cs"/>
              </a:rPr>
              <a:t> experiences you have had will cause you much pain in the present. So w</a:t>
            </a:r>
            <a:r>
              <a:rPr lang="en-US" sz="1200" kern="1200" dirty="0">
                <a:solidFill>
                  <a:schemeClr val="tx1"/>
                </a:solidFill>
                <a:effectLst/>
                <a:latin typeface="+mn-lt"/>
                <a:ea typeface="+mn-ea"/>
                <a:cs typeface="+mn-cs"/>
              </a:rPr>
              <a:t>hy does God ask us to let go of all bitterness and forgive one another? When someone has bitterness in their heart, they will always reckon back to the past. They will justify this by telling themselves; I can act this way today and speak these words today because of something that happened in the past. They are locked up in prison, and they cannot move forward with their life. It may be the </a:t>
            </a:r>
            <a:r>
              <a:rPr lang="en-US" sz="1200" kern="1200">
                <a:solidFill>
                  <a:schemeClr val="tx1"/>
                </a:solidFill>
                <a:effectLst/>
                <a:latin typeface="+mn-lt"/>
                <a:ea typeface="+mn-ea"/>
                <a:cs typeface="+mn-cs"/>
              </a:rPr>
              <a:t>year 2023,, </a:t>
            </a:r>
            <a:r>
              <a:rPr lang="en-US" sz="1200" kern="1200" dirty="0">
                <a:solidFill>
                  <a:schemeClr val="tx1"/>
                </a:solidFill>
                <a:effectLst/>
                <a:latin typeface="+mn-lt"/>
                <a:ea typeface="+mn-ea"/>
                <a:cs typeface="+mn-cs"/>
              </a:rPr>
              <a:t>but in their mind, they are still living in the past.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a:t>
            </a:fld>
            <a:endParaRPr lang="en-US"/>
          </a:p>
        </p:txBody>
      </p:sp>
    </p:spTree>
    <p:extLst>
      <p:ext uri="{BB962C8B-B14F-4D97-AF65-F5344CB8AC3E}">
        <p14:creationId xmlns:p14="http://schemas.microsoft.com/office/powerpoint/2010/main" val="13878915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Forgiveness is God’s gift.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 is an example if a prayer that a friend shared with me: In the name of Jesus and by the power of His blood, I purpose and chose to forgive [person or situation]. I cancel this debt to me and release [person or situation]. Holy Spirit, come bring your healing and your truth. In Jesus name, amen.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70</a:t>
            </a:fld>
            <a:endParaRPr lang="en-US"/>
          </a:p>
        </p:txBody>
      </p:sp>
    </p:spTree>
    <p:extLst>
      <p:ext uri="{BB962C8B-B14F-4D97-AF65-F5344CB8AC3E}">
        <p14:creationId xmlns:p14="http://schemas.microsoft.com/office/powerpoint/2010/main" val="42134335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person that hurt you did not stop you, they propelled you. It is time to severe your suffering by choosing to forgive. It is your choice, you have the right to make this decision. This decision is not based on if the person that hurt you has changed, it is based on that fact that you have changed. </a:t>
            </a:r>
          </a:p>
          <a:p>
            <a:r>
              <a:rPr lang="en-US" sz="1200" kern="1200" dirty="0">
                <a:solidFill>
                  <a:schemeClr val="tx1"/>
                </a:solidFill>
                <a:effectLst/>
                <a:latin typeface="+mn-lt"/>
                <a:ea typeface="+mn-ea"/>
                <a:cs typeface="+mn-cs"/>
              </a:rPr>
              <a:t>What happened to you matters. I want you to know that I bear witness to your pain. I want you to know that I am sorry for what happened to you. Now, I want you to be brave and courageous and set free from all of that pain. Any remaining feeling that you have towards that person, can be covered by the blood of Jesus. This is your moment, and</a:t>
            </a:r>
            <a:r>
              <a:rPr lang="en-US" sz="1200" kern="1200" baseline="0" dirty="0">
                <a:solidFill>
                  <a:schemeClr val="tx1"/>
                </a:solidFill>
                <a:effectLst/>
                <a:latin typeface="+mn-lt"/>
                <a:ea typeface="+mn-ea"/>
                <a:cs typeface="+mn-cs"/>
              </a:rPr>
              <a:t> it </a:t>
            </a:r>
            <a:r>
              <a:rPr lang="en-US" sz="1200" kern="1200" dirty="0">
                <a:solidFill>
                  <a:schemeClr val="tx1"/>
                </a:solidFill>
                <a:effectLst/>
                <a:latin typeface="+mn-lt"/>
                <a:ea typeface="+mn-ea"/>
                <a:cs typeface="+mn-cs"/>
              </a:rPr>
              <a:t>is time to close that chapter of your life and start your next chapter. You have within you creativity, love, passion, a new beginning and I declare over your life that you will flourish.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5507624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be sure</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meet in your life groups and go through the discussion questions up on the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72</a:t>
            </a:fld>
            <a:endParaRPr lang="en-US"/>
          </a:p>
        </p:txBody>
      </p:sp>
    </p:spTree>
    <p:extLst>
      <p:ext uri="{BB962C8B-B14F-4D97-AF65-F5344CB8AC3E}">
        <p14:creationId xmlns:p14="http://schemas.microsoft.com/office/powerpoint/2010/main" val="2745517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 forgiving your critics is the burden of carrying their criticism with you. </a:t>
            </a:r>
          </a:p>
          <a:p>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3231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Unforgiveness is allowing someone to live rent free in your brain.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9</a:t>
            </a:fld>
            <a:endParaRPr lang="en-US"/>
          </a:p>
        </p:txBody>
      </p:sp>
    </p:spTree>
    <p:extLst>
      <p:ext uri="{BB962C8B-B14F-4D97-AF65-F5344CB8AC3E}">
        <p14:creationId xmlns:p14="http://schemas.microsoft.com/office/powerpoint/2010/main" val="317566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72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50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09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349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3974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2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869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38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810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602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20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951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39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3042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162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F5C2BB1E-9073-44F3-BEE5-D528C71BA6F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8970170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D07CCFC-7C62-4EE5-A973-67CA78BE3AE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8345463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93E0C27C-A969-42D7-BE29-550E71AEBFD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3445743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0" y="2286000"/>
            <a:ext cx="3403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78800" y="2286000"/>
            <a:ext cx="3403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DB98020E-9231-4F9A-B7E9-B3D9CF5466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169966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CB9A2CA5-0448-4A01-A7E3-4E95D1E2AAB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9105601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926C1B37-EC0F-4AB6-8264-C1100CF0ED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0021992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60992765-9D32-43C9-918A-9DEB896F27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185912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9321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4B181D1-9D53-4206-B831-393EC3F7668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9672239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25" charset="0"/>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75D1005-07D4-474B-8D21-7FB5220103D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6598579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A1C816A-8DAD-4CDD-ADD1-DCB99F266BF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0197541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0"/>
            <a:ext cx="27432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0"/>
            <a:ext cx="80264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BC7AA8C-C071-4147-A209-244E3B256F3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657892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64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54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8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6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507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881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33145701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88113152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08000" y="0"/>
            <a:ext cx="11074400" cy="1722438"/>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altLang="en-US"/>
              <a:t>Click to edit Master title style</a:t>
            </a:r>
          </a:p>
        </p:txBody>
      </p:sp>
      <p:sp>
        <p:nvSpPr>
          <p:cNvPr id="13315" name="Rectangle 2"/>
          <p:cNvSpPr>
            <a:spLocks noGrp="1" noChangeArrowheads="1"/>
          </p:cNvSpPr>
          <p:nvPr>
            <p:ph type="body" idx="1"/>
          </p:nvPr>
        </p:nvSpPr>
        <p:spPr bwMode="auto">
          <a:xfrm>
            <a:off x="508000" y="1905000"/>
            <a:ext cx="1107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Text Box 3"/>
          <p:cNvSpPr txBox="1">
            <a:spLocks noGrp="1" noChangeArrowheads="1"/>
          </p:cNvSpPr>
          <p:nvPr>
            <p:ph type="sldNum" sz="quarter" idx="4"/>
          </p:nvPr>
        </p:nvSpPr>
        <p:spPr bwMode="auto">
          <a:xfrm>
            <a:off x="9950451" y="6245225"/>
            <a:ext cx="416983"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eaLnBrk="1" hangingPunct="1"/>
            <a:fld id="{C6D4B6FB-A23A-4DC7-A8AE-3C8E06E686EF}" type="slidenum">
              <a:rPr lang="en-US" altLang="en-US" smtClean="0">
                <a:solidFill>
                  <a:srgbClr val="FFFFFF"/>
                </a:solidFill>
                <a:ea typeface="ＭＳ Ｐゴシック" panose="020B0600070205080204" pitchFamily="34" charset="-128"/>
              </a:rPr>
              <a:pPr eaLnBrk="1" hangingPunct="1"/>
              <a:t>‹#›</a:t>
            </a:fld>
            <a:endParaRPr lang="en-US" altLang="en-US">
              <a:solidFill>
                <a:srgbClr val="FFFFFF"/>
              </a:solidFill>
              <a:ea typeface="ＭＳ Ｐゴシック" panose="020B0600070205080204" pitchFamily="34" charset="-128"/>
            </a:endParaRPr>
          </a:p>
        </p:txBody>
      </p:sp>
    </p:spTree>
    <p:extLst>
      <p:ext uri="{BB962C8B-B14F-4D97-AF65-F5344CB8AC3E}">
        <p14:creationId xmlns:p14="http://schemas.microsoft.com/office/powerpoint/2010/main" val="230336093"/>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hf hdr="0" ftr="0" dt="0"/>
  <p:txStyles>
    <p:titleStyle>
      <a:lvl1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1pPr>
      <a:lvl2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2pPr>
      <a:lvl3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3pPr>
      <a:lvl4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4pPr>
      <a:lvl5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5pPr>
      <a:lvl6pPr marL="4968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6pPr>
      <a:lvl7pPr marL="9540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7pPr>
      <a:lvl8pPr marL="14112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8pPr>
      <a:lvl9pPr marL="18684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9pPr>
    </p:titleStyle>
    <p:bodyStyle>
      <a:lvl1pPr marL="382588" indent="-342900" algn="l" rtl="0" eaLnBrk="0" fontAlgn="base" hangingPunct="0">
        <a:spcBef>
          <a:spcPts val="700"/>
        </a:spcBef>
        <a:spcAft>
          <a:spcPct val="0"/>
        </a:spcAft>
        <a:buSzPct val="100000"/>
        <a:buFont typeface="Lucida Grande" pitchFamily="28" charset="0"/>
        <a:buChar char="•"/>
        <a:defRPr sz="3200">
          <a:solidFill>
            <a:schemeClr val="tx1"/>
          </a:solidFill>
          <a:latin typeface="Verdana" panose="020B0604030504040204" pitchFamily="34" charset="0"/>
          <a:ea typeface="ＭＳ Ｐゴシック" pitchFamily="25" charset="-128"/>
          <a:cs typeface="ＭＳ Ｐゴシック" pitchFamily="25" charset="-128"/>
          <a:sym typeface="Arial" pitchFamily="25" charset="0"/>
        </a:defRPr>
      </a:lvl1pPr>
      <a:lvl2pPr marL="731838" indent="-285750" algn="l" rtl="0" eaLnBrk="0" fontAlgn="base" hangingPunct="0">
        <a:spcBef>
          <a:spcPts val="600"/>
        </a:spcBef>
        <a:spcAft>
          <a:spcPct val="0"/>
        </a:spcAft>
        <a:buSzPct val="100000"/>
        <a:buFont typeface="Lucida Grande" pitchFamily="28" charset="0"/>
        <a:buChar char="–"/>
        <a:defRPr sz="2800">
          <a:solidFill>
            <a:schemeClr val="tx1"/>
          </a:solidFill>
          <a:latin typeface="Verdana" panose="020B0604030504040204" pitchFamily="34" charset="0"/>
          <a:ea typeface="ＭＳ Ｐゴシック" pitchFamily="25" charset="-128"/>
          <a:sym typeface="Arial" pitchFamily="25" charset="0"/>
        </a:defRPr>
      </a:lvl2pPr>
      <a:lvl3pPr marL="1131888" indent="-228600" algn="l" rtl="0" eaLnBrk="0" fontAlgn="base" hangingPunct="0">
        <a:spcBef>
          <a:spcPts val="600"/>
        </a:spcBef>
        <a:spcAft>
          <a:spcPct val="0"/>
        </a:spcAft>
        <a:buSzPct val="100000"/>
        <a:buFont typeface="Lucida Grande" pitchFamily="28" charset="0"/>
        <a:buChar char="•"/>
        <a:defRPr sz="2400">
          <a:solidFill>
            <a:schemeClr val="tx1"/>
          </a:solidFill>
          <a:latin typeface="Verdana" panose="020B0604030504040204" pitchFamily="34" charset="0"/>
          <a:ea typeface="ＭＳ Ｐゴシック" pitchFamily="25" charset="-128"/>
          <a:sym typeface="Arial" pitchFamily="25" charset="0"/>
        </a:defRPr>
      </a:lvl3pPr>
      <a:lvl4pPr marL="1589088" indent="-228600" algn="l" rtl="0" eaLnBrk="0" fontAlgn="base" hangingPunct="0">
        <a:spcBef>
          <a:spcPts val="500"/>
        </a:spcBef>
        <a:spcAft>
          <a:spcPct val="0"/>
        </a:spcAft>
        <a:buSzPct val="100000"/>
        <a:buFont typeface="Lucida Grande" pitchFamily="28" charset="0"/>
        <a:buChar char="–"/>
        <a:defRPr sz="2000">
          <a:solidFill>
            <a:schemeClr val="tx1"/>
          </a:solidFill>
          <a:latin typeface="Verdana" panose="020B0604030504040204" pitchFamily="34" charset="0"/>
          <a:ea typeface="ＭＳ Ｐゴシック" pitchFamily="25" charset="-128"/>
          <a:sym typeface="Arial" pitchFamily="25" charset="0"/>
        </a:defRPr>
      </a:lvl4pPr>
      <a:lvl5pPr marL="2046288" indent="-228600" algn="l" rtl="0" eaLnBrk="0" fontAlgn="base" hangingPunct="0">
        <a:spcBef>
          <a:spcPts val="500"/>
        </a:spcBef>
        <a:spcAft>
          <a:spcPct val="0"/>
        </a:spcAft>
        <a:buSzPct val="100000"/>
        <a:buFont typeface="Lucida Grande" pitchFamily="28" charset="0"/>
        <a:buChar char="»"/>
        <a:defRPr sz="2000">
          <a:solidFill>
            <a:schemeClr val="tx1"/>
          </a:solidFill>
          <a:latin typeface="Verdana" panose="020B0604030504040204" pitchFamily="34" charset="0"/>
          <a:ea typeface="ＭＳ Ｐゴシック" pitchFamily="25" charset="-128"/>
          <a:sym typeface="Arial" pitchFamily="25" charset="0"/>
        </a:defRPr>
      </a:lvl5pPr>
      <a:lvl6pPr marL="25034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6pPr>
      <a:lvl7pPr marL="29606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7pPr>
      <a:lvl8pPr marL="34178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8pPr>
      <a:lvl9pPr marL="38750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1982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6629400" cy="1325563"/>
          </a:xfrm>
        </p:spPr>
        <p:txBody>
          <a:bodyPr>
            <a:noAutofit/>
          </a:bodyPr>
          <a:lstStyle/>
          <a:p>
            <a:r>
              <a:rPr lang="en-US" sz="6000" b="1" dirty="0">
                <a:latin typeface="+mn-lt"/>
              </a:rPr>
              <a:t>“Life is </a:t>
            </a:r>
            <a:r>
              <a:rPr lang="en-US" sz="6000" b="1" dirty="0">
                <a:solidFill>
                  <a:srgbClr val="00B0F0"/>
                </a:solidFill>
                <a:latin typeface="+mn-lt"/>
              </a:rPr>
              <a:t>10% </a:t>
            </a:r>
            <a:r>
              <a:rPr lang="en-US" sz="6000" b="1" dirty="0">
                <a:latin typeface="+mn-lt"/>
              </a:rPr>
              <a:t>what happens to you and </a:t>
            </a:r>
            <a:r>
              <a:rPr lang="en-US" sz="6000" b="1" dirty="0">
                <a:solidFill>
                  <a:srgbClr val="00B0F0"/>
                </a:solidFill>
                <a:latin typeface="+mn-lt"/>
              </a:rPr>
              <a:t>90% </a:t>
            </a:r>
            <a:r>
              <a:rPr lang="en-US" sz="6000" b="1" dirty="0">
                <a:latin typeface="+mn-lt"/>
              </a:rPr>
              <a:t>how you respond to it.”</a:t>
            </a:r>
            <a:br>
              <a:rPr lang="en-US" sz="6000" b="1" dirty="0">
                <a:latin typeface="+mn-lt"/>
              </a:rPr>
            </a:br>
            <a:r>
              <a:rPr lang="en-US" sz="6000" b="1" dirty="0">
                <a:latin typeface="+mn-lt"/>
              </a:rPr>
              <a:t>- Chuck </a:t>
            </a:r>
            <a:r>
              <a:rPr lang="en-US" sz="6000" b="1" dirty="0" err="1">
                <a:latin typeface="+mn-lt"/>
              </a:rPr>
              <a:t>Swindoll</a:t>
            </a:r>
            <a:r>
              <a:rPr lang="en-US" sz="6000" b="1" dirty="0">
                <a:latin typeface="+mn-lt"/>
              </a:rPr>
              <a:t> </a:t>
            </a:r>
          </a:p>
        </p:txBody>
      </p:sp>
      <p:pic>
        <p:nvPicPr>
          <p:cNvPr id="6146" name="Picture 2" descr="Life Is Now Neon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1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41537"/>
            <a:ext cx="5486400" cy="1325563"/>
          </a:xfrm>
        </p:spPr>
        <p:txBody>
          <a:bodyPr>
            <a:noAutofit/>
          </a:bodyPr>
          <a:lstStyle/>
          <a:p>
            <a:r>
              <a:rPr lang="en-US" sz="8800" b="1" dirty="0">
                <a:latin typeface="+mn-lt"/>
              </a:rPr>
              <a:t>What forgiveness is not? </a:t>
            </a:r>
            <a:endParaRPr lang="en-US" sz="8800" dirty="0">
              <a:latin typeface="+mn-lt"/>
            </a:endParaRPr>
          </a:p>
        </p:txBody>
      </p:sp>
      <p:pic>
        <p:nvPicPr>
          <p:cNvPr id="7170" name="Picture 2" descr="alley in between high build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6951" y="0"/>
            <a:ext cx="4575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7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766218"/>
            <a:ext cx="6705600" cy="1325563"/>
          </a:xfrm>
        </p:spPr>
        <p:txBody>
          <a:bodyPr>
            <a:noAutofit/>
          </a:bodyPr>
          <a:lstStyle/>
          <a:p>
            <a:r>
              <a:rPr lang="en-US" sz="7200" b="1" dirty="0">
                <a:latin typeface="+mn-lt"/>
              </a:rPr>
              <a:t>The goal of forgiveness is to remember what happened to you in a </a:t>
            </a:r>
            <a:r>
              <a:rPr lang="en-US" sz="7200" b="1" dirty="0">
                <a:solidFill>
                  <a:srgbClr val="00B0F0"/>
                </a:solidFill>
                <a:latin typeface="+mn-lt"/>
              </a:rPr>
              <a:t>different way</a:t>
            </a:r>
            <a:r>
              <a:rPr lang="en-US" sz="7200" b="1" dirty="0">
                <a:latin typeface="+mn-lt"/>
              </a:rPr>
              <a:t>.</a:t>
            </a:r>
          </a:p>
        </p:txBody>
      </p:sp>
      <p:pic>
        <p:nvPicPr>
          <p:cNvPr id="8194" name="Picture 2" descr="woman carrying book sitting on brown concrete pathw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992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Monochrome Photo of Girl Cr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1"/>
            <a:ext cx="4800600" cy="68710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315445"/>
            <a:ext cx="6324600" cy="6555641"/>
          </a:xfrm>
          <a:prstGeom prst="rect">
            <a:avLst/>
          </a:prstGeom>
          <a:noFill/>
        </p:spPr>
        <p:txBody>
          <a:bodyPr wrap="square" rtlCol="0">
            <a:spAutoFit/>
          </a:bodyPr>
          <a:lstStyle/>
          <a:p>
            <a:r>
              <a:rPr lang="en-US" sz="6000" b="1" dirty="0">
                <a:latin typeface="+mn-lt"/>
              </a:rPr>
              <a:t>Forgiveness does not mean </a:t>
            </a:r>
            <a:r>
              <a:rPr lang="en-US" sz="6000" b="1" dirty="0">
                <a:solidFill>
                  <a:srgbClr val="00B0F0"/>
                </a:solidFill>
                <a:latin typeface="+mn-lt"/>
              </a:rPr>
              <a:t>accepting </a:t>
            </a:r>
            <a:r>
              <a:rPr lang="en-US" sz="6000" b="1" dirty="0">
                <a:latin typeface="+mn-lt"/>
              </a:rPr>
              <a:t>what was done to you. What happened to you was </a:t>
            </a:r>
            <a:r>
              <a:rPr lang="en-US" sz="6000" b="1" dirty="0">
                <a:solidFill>
                  <a:srgbClr val="00B0F0"/>
                </a:solidFill>
                <a:latin typeface="+mn-lt"/>
              </a:rPr>
              <a:t>wrong</a:t>
            </a:r>
            <a:r>
              <a:rPr lang="en-US" sz="6000" b="1" dirty="0">
                <a:latin typeface="+mn-lt"/>
              </a:rPr>
              <a:t>. </a:t>
            </a:r>
          </a:p>
          <a:p>
            <a:endParaRPr lang="en-US" sz="6000" b="1" dirty="0">
              <a:latin typeface="+mn-lt"/>
            </a:endParaRPr>
          </a:p>
        </p:txBody>
      </p:sp>
    </p:spTree>
    <p:extLst>
      <p:ext uri="{BB962C8B-B14F-4D97-AF65-F5344CB8AC3E}">
        <p14:creationId xmlns:p14="http://schemas.microsoft.com/office/powerpoint/2010/main" val="95570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Monochrome Photo of Girl Cr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1"/>
            <a:ext cx="4800600" cy="68710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1" y="315445"/>
            <a:ext cx="7162800" cy="2862322"/>
          </a:xfrm>
          <a:prstGeom prst="rect">
            <a:avLst/>
          </a:prstGeom>
          <a:noFill/>
        </p:spPr>
        <p:txBody>
          <a:bodyPr wrap="square" rtlCol="0">
            <a:spAutoFit/>
          </a:bodyPr>
          <a:lstStyle/>
          <a:p>
            <a:r>
              <a:rPr lang="en-US" sz="6000" b="1" dirty="0">
                <a:latin typeface="+mn-lt"/>
              </a:rPr>
              <a:t>Forgiveness is not </a:t>
            </a:r>
            <a:r>
              <a:rPr lang="en-US" sz="6000" b="1" dirty="0">
                <a:solidFill>
                  <a:srgbClr val="00B0F0"/>
                </a:solidFill>
                <a:latin typeface="+mn-lt"/>
              </a:rPr>
              <a:t>condoning</a:t>
            </a:r>
            <a:r>
              <a:rPr lang="en-US" sz="6000" b="1" dirty="0">
                <a:latin typeface="+mn-lt"/>
              </a:rPr>
              <a:t> someone’s behavior. </a:t>
            </a:r>
          </a:p>
        </p:txBody>
      </p:sp>
    </p:spTree>
    <p:extLst>
      <p:ext uri="{BB962C8B-B14F-4D97-AF65-F5344CB8AC3E}">
        <p14:creationId xmlns:p14="http://schemas.microsoft.com/office/powerpoint/2010/main" val="2800793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rayscale Photography of Man Sitting Beside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858769"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00600" y="381000"/>
            <a:ext cx="6705600" cy="5909310"/>
          </a:xfrm>
          <a:prstGeom prst="rect">
            <a:avLst/>
          </a:prstGeom>
          <a:noFill/>
        </p:spPr>
        <p:txBody>
          <a:bodyPr wrap="square" rtlCol="0">
            <a:spAutoFit/>
          </a:bodyPr>
          <a:lstStyle/>
          <a:p>
            <a:r>
              <a:rPr lang="en-US" sz="5400" b="1" dirty="0">
                <a:latin typeface="+mn-lt"/>
              </a:rPr>
              <a:t>Forgiveness is not making a </a:t>
            </a:r>
            <a:r>
              <a:rPr lang="en-US" sz="5400" b="1" dirty="0">
                <a:solidFill>
                  <a:srgbClr val="00B0F0"/>
                </a:solidFill>
                <a:latin typeface="+mn-lt"/>
              </a:rPr>
              <a:t>past wrong </a:t>
            </a:r>
            <a:r>
              <a:rPr lang="en-US" sz="5400" b="1" dirty="0">
                <a:latin typeface="+mn-lt"/>
              </a:rPr>
              <a:t>right. It does not mean you have to be friends with the person that hurt you. </a:t>
            </a:r>
          </a:p>
          <a:p>
            <a:endParaRPr lang="en-US" sz="5400" b="1" dirty="0">
              <a:latin typeface="+mn-lt"/>
            </a:endParaRPr>
          </a:p>
        </p:txBody>
      </p:sp>
    </p:spTree>
    <p:extLst>
      <p:ext uri="{BB962C8B-B14F-4D97-AF65-F5344CB8AC3E}">
        <p14:creationId xmlns:p14="http://schemas.microsoft.com/office/powerpoint/2010/main" val="172076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rayscale Photography of Man Sitting Beside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858769"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00600" y="381000"/>
            <a:ext cx="6934200" cy="3785652"/>
          </a:xfrm>
          <a:prstGeom prst="rect">
            <a:avLst/>
          </a:prstGeom>
          <a:noFill/>
        </p:spPr>
        <p:txBody>
          <a:bodyPr wrap="square" rtlCol="0">
            <a:spAutoFit/>
          </a:bodyPr>
          <a:lstStyle/>
          <a:p>
            <a:r>
              <a:rPr lang="en-US" sz="6000" b="1" dirty="0">
                <a:latin typeface="+mn-lt"/>
              </a:rPr>
              <a:t>Forgiveness does not mean </a:t>
            </a:r>
            <a:r>
              <a:rPr lang="en-US" sz="6000" b="1" dirty="0">
                <a:solidFill>
                  <a:srgbClr val="00B0F0"/>
                </a:solidFill>
                <a:latin typeface="+mn-lt"/>
              </a:rPr>
              <a:t>everything</a:t>
            </a:r>
            <a:r>
              <a:rPr lang="en-US" sz="6000" b="1" dirty="0">
                <a:latin typeface="+mn-lt"/>
              </a:rPr>
              <a:t> goes back to the way it was. </a:t>
            </a:r>
          </a:p>
        </p:txBody>
      </p:sp>
    </p:spTree>
    <p:extLst>
      <p:ext uri="{BB962C8B-B14F-4D97-AF65-F5344CB8AC3E}">
        <p14:creationId xmlns:p14="http://schemas.microsoft.com/office/powerpoint/2010/main" val="2988538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rayscale Photography of Man Sitting Beside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858769"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00600" y="381000"/>
            <a:ext cx="6934200" cy="5909310"/>
          </a:xfrm>
          <a:prstGeom prst="rect">
            <a:avLst/>
          </a:prstGeom>
          <a:noFill/>
        </p:spPr>
        <p:txBody>
          <a:bodyPr wrap="square" rtlCol="0">
            <a:spAutoFit/>
          </a:bodyPr>
          <a:lstStyle/>
          <a:p>
            <a:pPr lvl="0" eaLnBrk="1" fontAlgn="auto" hangingPunct="1">
              <a:spcBef>
                <a:spcPts val="0"/>
              </a:spcBef>
              <a:spcAft>
                <a:spcPts val="0"/>
              </a:spcAft>
              <a:defRPr/>
            </a:pPr>
            <a:r>
              <a:rPr lang="en-US" sz="5400" b="1" dirty="0">
                <a:latin typeface="+mn-lt"/>
              </a:rPr>
              <a:t>When we forgive someone, we can still hold them </a:t>
            </a:r>
            <a:r>
              <a:rPr lang="en-US" sz="5400" b="1" dirty="0">
                <a:solidFill>
                  <a:srgbClr val="00B0F0"/>
                </a:solidFill>
                <a:latin typeface="+mn-lt"/>
              </a:rPr>
              <a:t>accountable</a:t>
            </a:r>
            <a:r>
              <a:rPr lang="en-US" sz="5400" b="1" dirty="0">
                <a:latin typeface="+mn-lt"/>
              </a:rPr>
              <a:t> for their behavior while letting go of the impact that they had on your life. </a:t>
            </a:r>
          </a:p>
        </p:txBody>
      </p:sp>
    </p:spTree>
    <p:extLst>
      <p:ext uri="{BB962C8B-B14F-4D97-AF65-F5344CB8AC3E}">
        <p14:creationId xmlns:p14="http://schemas.microsoft.com/office/powerpoint/2010/main" val="1717475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Woman Cry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3" y="-21772"/>
            <a:ext cx="12197443" cy="687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16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8715" y="2766218"/>
            <a:ext cx="6096000" cy="1325563"/>
          </a:xfrm>
        </p:spPr>
        <p:txBody>
          <a:bodyPr>
            <a:noAutofit/>
          </a:bodyPr>
          <a:lstStyle/>
          <a:p>
            <a:r>
              <a:rPr lang="en-US" sz="5400" b="1" dirty="0">
                <a:latin typeface="+mn-lt"/>
              </a:rPr>
              <a:t>If we confess our sins, He is faithful and just to forgive us </a:t>
            </a:r>
            <a:r>
              <a:rPr lang="en-US" sz="5400" b="1" i="1" dirty="0">
                <a:latin typeface="+mn-lt"/>
              </a:rPr>
              <a:t>our</a:t>
            </a:r>
            <a:r>
              <a:rPr lang="en-US" sz="5400" b="1" dirty="0">
                <a:latin typeface="+mn-lt"/>
              </a:rPr>
              <a:t> sins and to cleanse us from all unrighteousness. - 1 John 1:9 NKJV</a:t>
            </a:r>
            <a:br>
              <a:rPr lang="en-US" sz="5400" b="1" dirty="0">
                <a:latin typeface="+mn-lt"/>
              </a:rPr>
            </a:br>
            <a:endParaRPr lang="en-US" sz="5400" b="1" dirty="0">
              <a:latin typeface="+mn-lt"/>
            </a:endParaRPr>
          </a:p>
        </p:txBody>
      </p:sp>
      <p:pic>
        <p:nvPicPr>
          <p:cNvPr id="15362" name="Picture 2" descr="https://images.unsplash.com/photo-1559378201-b4a9fc6bb59e?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05601" y="0"/>
            <a:ext cx="54863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82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F8588C6-D5CC-4435-A9A2-ECAD27927158}"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026" name="Picture 2" descr="How to Forgive - Non 12 Step Drug Rehab and Alcohol Treatm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17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222207"/>
            <a:ext cx="11734800"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Learning to Forgive and Let Go</a:t>
            </a:r>
          </a:p>
        </p:txBody>
      </p:sp>
    </p:spTree>
    <p:extLst>
      <p:ext uri="{BB962C8B-B14F-4D97-AF65-F5344CB8AC3E}">
        <p14:creationId xmlns:p14="http://schemas.microsoft.com/office/powerpoint/2010/main" val="301534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6629400" cy="1325563"/>
          </a:xfrm>
        </p:spPr>
        <p:txBody>
          <a:bodyPr>
            <a:noAutofit/>
          </a:bodyPr>
          <a:lstStyle/>
          <a:p>
            <a:r>
              <a:rPr lang="en-US" b="1" dirty="0">
                <a:latin typeface="+mn-lt"/>
              </a:rPr>
              <a:t>Let all bitterness, wrath, anger, clamor, and evil speaking be put away from you, with all malice. And be kind to one another, tenderhearted, forgiving one another, even as God in Christ forgave you.</a:t>
            </a:r>
            <a:br>
              <a:rPr lang="en-US" b="1" dirty="0">
                <a:latin typeface="+mn-lt"/>
              </a:rPr>
            </a:br>
            <a:r>
              <a:rPr lang="en-US" b="1" dirty="0">
                <a:latin typeface="+mn-lt"/>
              </a:rPr>
              <a:t> - Ephesians 4:31, 32 NKJV</a:t>
            </a:r>
            <a:br>
              <a:rPr lang="en-US" b="1" dirty="0">
                <a:latin typeface="+mn-lt"/>
              </a:rPr>
            </a:br>
            <a:endParaRPr lang="en-US" b="1" dirty="0">
              <a:latin typeface="+mn-lt"/>
            </a:endParaRPr>
          </a:p>
        </p:txBody>
      </p:sp>
      <p:pic>
        <p:nvPicPr>
          <p:cNvPr id="2050" name="Picture 2" descr="black and white quote boar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42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438400"/>
            <a:ext cx="6858000" cy="1325563"/>
          </a:xfrm>
        </p:spPr>
        <p:txBody>
          <a:bodyPr>
            <a:noAutofit/>
          </a:bodyPr>
          <a:lstStyle/>
          <a:p>
            <a:pPr lvl="0"/>
            <a:br>
              <a:rPr lang="en-US" sz="6600" b="1" dirty="0">
                <a:latin typeface="+mn-lt"/>
              </a:rPr>
            </a:br>
            <a:endParaRPr lang="en-US" sz="6600" b="1" dirty="0">
              <a:latin typeface="+mn-lt"/>
            </a:endParaRPr>
          </a:p>
        </p:txBody>
      </p:sp>
      <p:pic>
        <p:nvPicPr>
          <p:cNvPr id="16386" name="Picture 2" descr="Grayscale Photo of Man, Woman, and Chil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329"/>
            <a:ext cx="3886200" cy="690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096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438400"/>
            <a:ext cx="6858000" cy="1325563"/>
          </a:xfrm>
        </p:spPr>
        <p:txBody>
          <a:bodyPr>
            <a:noAutofit/>
          </a:bodyPr>
          <a:lstStyle/>
          <a:p>
            <a:pPr lvl="0"/>
            <a:r>
              <a:rPr lang="en-US" sz="6600" b="1" dirty="0">
                <a:latin typeface="+mn-lt"/>
              </a:rPr>
              <a:t>Forgiveness is </a:t>
            </a:r>
            <a:r>
              <a:rPr lang="en-US" sz="6600" b="1" dirty="0">
                <a:solidFill>
                  <a:srgbClr val="00B0F0"/>
                </a:solidFill>
                <a:latin typeface="+mn-lt"/>
              </a:rPr>
              <a:t>free</a:t>
            </a:r>
            <a:r>
              <a:rPr lang="en-US" sz="6600" b="1" dirty="0">
                <a:latin typeface="+mn-lt"/>
              </a:rPr>
              <a:t>. </a:t>
            </a:r>
            <a:br>
              <a:rPr lang="en-US" sz="6600" b="1" dirty="0">
                <a:latin typeface="+mn-lt"/>
              </a:rPr>
            </a:br>
            <a:r>
              <a:rPr lang="en-US" sz="6600" b="1" dirty="0">
                <a:latin typeface="+mn-lt"/>
              </a:rPr>
              <a:t>Trust is </a:t>
            </a:r>
            <a:r>
              <a:rPr lang="en-US" sz="6600" b="1" dirty="0">
                <a:solidFill>
                  <a:srgbClr val="00B0F0"/>
                </a:solidFill>
                <a:latin typeface="+mn-lt"/>
              </a:rPr>
              <a:t>earned</a:t>
            </a:r>
            <a:r>
              <a:rPr lang="en-US" sz="6600" b="1" dirty="0">
                <a:latin typeface="+mn-lt"/>
              </a:rPr>
              <a:t>. </a:t>
            </a:r>
            <a:br>
              <a:rPr lang="en-US" sz="6600" b="1" dirty="0">
                <a:latin typeface="+mn-lt"/>
              </a:rPr>
            </a:br>
            <a:endParaRPr lang="en-US" sz="6600" b="1" dirty="0">
              <a:latin typeface="+mn-lt"/>
            </a:endParaRPr>
          </a:p>
        </p:txBody>
      </p:sp>
      <p:pic>
        <p:nvPicPr>
          <p:cNvPr id="16386" name="Picture 2" descr="Grayscale Photo of Man, Woman, and Chil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329"/>
            <a:ext cx="3886200" cy="690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7807"/>
            <a:ext cx="6629400" cy="1325563"/>
          </a:xfrm>
        </p:spPr>
        <p:txBody>
          <a:bodyPr>
            <a:noAutofit/>
          </a:bodyPr>
          <a:lstStyle/>
          <a:p>
            <a:r>
              <a:rPr lang="en-US" sz="8800" b="1" dirty="0">
                <a:latin typeface="+mn-lt"/>
              </a:rPr>
              <a:t>What forgiveness </a:t>
            </a:r>
            <a:r>
              <a:rPr lang="en-US" sz="8800" b="1" dirty="0">
                <a:solidFill>
                  <a:srgbClr val="00B0F0"/>
                </a:solidFill>
                <a:latin typeface="+mn-lt"/>
              </a:rPr>
              <a:t>looks like</a:t>
            </a:r>
            <a:r>
              <a:rPr lang="en-US" sz="8800" b="1" dirty="0">
                <a:latin typeface="+mn-lt"/>
              </a:rPr>
              <a:t>? </a:t>
            </a:r>
          </a:p>
        </p:txBody>
      </p:sp>
      <p:pic>
        <p:nvPicPr>
          <p:cNvPr id="18434" name="Picture 2" descr="Selective Focus Photography of a Man in White Printed T-Shirt Carrying Backpac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16329"/>
            <a:ext cx="4572000" cy="689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864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6858000"/>
          </a:xfrm>
          <a:prstGeom prst="rect">
            <a:avLst/>
          </a:prstGeom>
          <a:solidFill>
            <a:schemeClr val="tx1"/>
          </a:solidFill>
        </p:spPr>
        <p:txBody>
          <a:bodyPr wrap="square" rtlCol="0">
            <a:spAutoFit/>
          </a:bodyPr>
          <a:lstStyle/>
          <a:p>
            <a:endParaRPr lang="en-US" dirty="0"/>
          </a:p>
        </p:txBody>
      </p:sp>
      <p:pic>
        <p:nvPicPr>
          <p:cNvPr id="7" name="Picture 6"/>
          <p:cNvPicPr>
            <a:picLocks noChangeAspect="1"/>
          </p:cNvPicPr>
          <p:nvPr/>
        </p:nvPicPr>
        <p:blipFill>
          <a:blip r:embed="rId3"/>
          <a:stretch>
            <a:fillRect/>
          </a:stretch>
        </p:blipFill>
        <p:spPr>
          <a:xfrm>
            <a:off x="3581400" y="197840"/>
            <a:ext cx="5316173" cy="6462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598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6858000"/>
          </a:xfrm>
          <a:prstGeom prst="rect">
            <a:avLst/>
          </a:prstGeom>
          <a:solidFill>
            <a:schemeClr val="tx1"/>
          </a:solidFill>
        </p:spPr>
        <p:txBody>
          <a:bodyPr wrap="square" rtlCol="0">
            <a:spAutoFit/>
          </a:bodyPr>
          <a:lstStyle/>
          <a:p>
            <a:endParaRPr lang="en-US" dirty="0">
              <a:solidFill>
                <a:prstClr val="black"/>
              </a:solidFill>
            </a:endParaRPr>
          </a:p>
        </p:txBody>
      </p:sp>
      <p:pic>
        <p:nvPicPr>
          <p:cNvPr id="22532" name="Picture 4" descr="Miracle Mile winner Roger Bannister dies at 88 | Georgia Straigh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231" y="152400"/>
            <a:ext cx="4982308"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5927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438400"/>
            <a:ext cx="5867400" cy="1325563"/>
          </a:xfrm>
        </p:spPr>
        <p:txBody>
          <a:bodyPr>
            <a:noAutofit/>
          </a:bodyPr>
          <a:lstStyle/>
          <a:p>
            <a:r>
              <a:rPr lang="en-US" sz="7200" b="1" dirty="0">
                <a:latin typeface="+mn-lt"/>
              </a:rPr>
              <a:t>Forgiveness is giving up the </a:t>
            </a:r>
            <a:r>
              <a:rPr lang="en-US" sz="7200" b="1" dirty="0">
                <a:solidFill>
                  <a:srgbClr val="00B0F0"/>
                </a:solidFill>
                <a:latin typeface="+mn-lt"/>
              </a:rPr>
              <a:t>hope</a:t>
            </a:r>
            <a:r>
              <a:rPr lang="en-US" sz="7200" b="1" dirty="0">
                <a:latin typeface="+mn-lt"/>
              </a:rPr>
              <a:t> that the past will be any different. </a:t>
            </a:r>
            <a:endParaRPr lang="en-US" sz="7200" dirty="0">
              <a:latin typeface="+mn-lt"/>
            </a:endParaRPr>
          </a:p>
        </p:txBody>
      </p:sp>
      <p:pic>
        <p:nvPicPr>
          <p:cNvPr id="23554" name="Picture 2" descr="hope marquee signage surrounded by tre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329"/>
            <a:ext cx="4648200" cy="69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051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438400"/>
            <a:ext cx="5867400" cy="1325563"/>
          </a:xfrm>
        </p:spPr>
        <p:txBody>
          <a:bodyPr>
            <a:noAutofit/>
          </a:bodyPr>
          <a:lstStyle/>
          <a:p>
            <a:r>
              <a:rPr lang="en-US" sz="7200" b="1" dirty="0">
                <a:latin typeface="+mn-lt"/>
              </a:rPr>
              <a:t>Forgiveness is giving up the </a:t>
            </a:r>
            <a:r>
              <a:rPr lang="en-US" sz="7200" b="1" dirty="0">
                <a:solidFill>
                  <a:srgbClr val="00B0F0"/>
                </a:solidFill>
              </a:rPr>
              <a:t>hope</a:t>
            </a:r>
            <a:r>
              <a:rPr lang="en-US" sz="7200" b="1" dirty="0">
                <a:latin typeface="+mn-lt"/>
              </a:rPr>
              <a:t> that the past will be any different. </a:t>
            </a:r>
            <a:endParaRPr lang="en-US" sz="7200" dirty="0">
              <a:latin typeface="+mn-lt"/>
            </a:endParaRPr>
          </a:p>
        </p:txBody>
      </p:sp>
      <p:pic>
        <p:nvPicPr>
          <p:cNvPr id="23554" name="Picture 2" descr="hope marquee signage surrounded by tre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329"/>
            <a:ext cx="4648200" cy="69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719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7010400" cy="1325563"/>
          </a:xfrm>
        </p:spPr>
        <p:txBody>
          <a:bodyPr>
            <a:noAutofit/>
          </a:bodyPr>
          <a:lstStyle/>
          <a:p>
            <a:r>
              <a:rPr lang="en-US" sz="6000" b="1" dirty="0">
                <a:latin typeface="+mn-lt"/>
              </a:rPr>
              <a:t>Then Jesus said, “Father, forgive them, for they do not know what they do.</a:t>
            </a:r>
            <a:br>
              <a:rPr lang="en-US" sz="6000" b="1" dirty="0">
                <a:latin typeface="+mn-lt"/>
              </a:rPr>
            </a:br>
            <a:r>
              <a:rPr lang="en-US" sz="6000" b="1" dirty="0">
                <a:latin typeface="+mn-lt"/>
              </a:rPr>
              <a:t>- Luke 23:34 NKJV</a:t>
            </a:r>
            <a:br>
              <a:rPr lang="en-US" sz="6000" b="1" dirty="0">
                <a:latin typeface="+mn-lt"/>
              </a:rPr>
            </a:br>
            <a:endParaRPr lang="en-US" sz="6000" b="1" dirty="0">
              <a:latin typeface="+mn-lt"/>
            </a:endParaRPr>
          </a:p>
        </p:txBody>
      </p:sp>
      <p:pic>
        <p:nvPicPr>
          <p:cNvPr id="26626" name="Picture 2" descr="Silhouette Image of Person Pray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602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7010400" cy="1325563"/>
          </a:xfrm>
        </p:spPr>
        <p:txBody>
          <a:bodyPr>
            <a:noAutofit/>
          </a:bodyPr>
          <a:lstStyle/>
          <a:p>
            <a:r>
              <a:rPr lang="en-US" sz="6000" b="1" dirty="0">
                <a:latin typeface="+mn-lt"/>
              </a:rPr>
              <a:t>Then Jesus said, “Father, forgive them, for they do not know what they do.</a:t>
            </a:r>
            <a:br>
              <a:rPr lang="en-US" sz="6000" b="1" dirty="0">
                <a:latin typeface="+mn-lt"/>
              </a:rPr>
            </a:br>
            <a:r>
              <a:rPr lang="en-US" sz="6000" b="1" dirty="0">
                <a:latin typeface="+mn-lt"/>
              </a:rPr>
              <a:t>- Luke 23:34 NKJV</a:t>
            </a:r>
            <a:br>
              <a:rPr lang="en-US" sz="6000" b="1" dirty="0">
                <a:latin typeface="+mn-lt"/>
              </a:rPr>
            </a:br>
            <a:endParaRPr lang="en-US" sz="6000" b="1" dirty="0">
              <a:latin typeface="+mn-lt"/>
            </a:endParaRPr>
          </a:p>
        </p:txBody>
      </p:sp>
      <p:pic>
        <p:nvPicPr>
          <p:cNvPr id="26626" name="Picture 2" descr="Silhouette Image of Person Pray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166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362200"/>
            <a:ext cx="7162800" cy="1325563"/>
          </a:xfrm>
        </p:spPr>
        <p:txBody>
          <a:bodyPr>
            <a:noAutofit/>
          </a:bodyPr>
          <a:lstStyle/>
          <a:p>
            <a:r>
              <a:rPr lang="en-US" sz="6600" b="1" dirty="0">
                <a:latin typeface="+mn-lt"/>
              </a:rPr>
              <a:t>1. What forgiveness is </a:t>
            </a:r>
            <a:r>
              <a:rPr lang="en-US" sz="6600" b="1" dirty="0">
                <a:solidFill>
                  <a:srgbClr val="00B0F0"/>
                </a:solidFill>
                <a:latin typeface="+mn-lt"/>
              </a:rPr>
              <a:t>not</a:t>
            </a:r>
            <a:r>
              <a:rPr lang="en-US" sz="6600" b="1" dirty="0">
                <a:latin typeface="+mn-lt"/>
              </a:rPr>
              <a:t>? </a:t>
            </a:r>
            <a:br>
              <a:rPr lang="en-US" sz="5400" b="1" dirty="0">
                <a:latin typeface="+mn-lt"/>
              </a:rPr>
            </a:br>
            <a:endParaRPr lang="en-US" sz="5400" b="1" dirty="0">
              <a:latin typeface="+mn-lt"/>
            </a:endParaRPr>
          </a:p>
        </p:txBody>
      </p:sp>
      <p:pic>
        <p:nvPicPr>
          <p:cNvPr id="1026" name="Picture 2" descr="person holding Forgiveness pos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14"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091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descr="Human Fis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0"/>
            <a:ext cx="123498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259528"/>
            <a:ext cx="5791200" cy="2862322"/>
          </a:xfrm>
          <a:prstGeom prst="rect">
            <a:avLst/>
          </a:prstGeom>
          <a:noFill/>
        </p:spPr>
        <p:txBody>
          <a:bodyPr wrap="square" rtlCol="0">
            <a:spAutoFit/>
          </a:bodyPr>
          <a:lstStyle/>
          <a:p>
            <a:r>
              <a:rPr lang="en-US" sz="6000" b="1" dirty="0">
                <a:solidFill>
                  <a:srgbClr val="FFFF00"/>
                </a:solidFill>
                <a:latin typeface="+mn-lt"/>
              </a:rPr>
              <a:t>Hurting</a:t>
            </a:r>
            <a:r>
              <a:rPr lang="en-US" sz="6000" b="1" dirty="0">
                <a:solidFill>
                  <a:schemeClr val="bg1"/>
                </a:solidFill>
                <a:latin typeface="+mn-lt"/>
              </a:rPr>
              <a:t> people </a:t>
            </a:r>
            <a:r>
              <a:rPr lang="en-US" sz="6000" b="1" dirty="0">
                <a:solidFill>
                  <a:srgbClr val="FFFF00"/>
                </a:solidFill>
                <a:latin typeface="+mn-lt"/>
              </a:rPr>
              <a:t>hurt</a:t>
            </a:r>
            <a:r>
              <a:rPr lang="en-US" sz="6000" b="1" dirty="0">
                <a:solidFill>
                  <a:schemeClr val="bg1"/>
                </a:solidFill>
                <a:latin typeface="+mn-lt"/>
              </a:rPr>
              <a:t> other people.</a:t>
            </a:r>
          </a:p>
        </p:txBody>
      </p:sp>
    </p:spTree>
    <p:extLst>
      <p:ext uri="{BB962C8B-B14F-4D97-AF65-F5344CB8AC3E}">
        <p14:creationId xmlns:p14="http://schemas.microsoft.com/office/powerpoint/2010/main" val="691406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descr="woman lying on bed covering her face surrounded by photos and white camer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7215"/>
            <a:ext cx="12192000" cy="691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65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black and silver laptop computer on white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2657"/>
            <a:ext cx="12192000" cy="6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55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black and silver laptop computer on white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2657"/>
            <a:ext cx="12192000" cy="68906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0" y="2743200"/>
            <a:ext cx="4953000" cy="2286000"/>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4038600" y="2971800"/>
            <a:ext cx="4191000" cy="1754326"/>
          </a:xfrm>
          <a:prstGeom prst="rect">
            <a:avLst/>
          </a:prstGeom>
          <a:noFill/>
        </p:spPr>
        <p:txBody>
          <a:bodyPr wrap="square" rtlCol="0">
            <a:spAutoFit/>
          </a:bodyPr>
          <a:lstStyle/>
          <a:p>
            <a:pPr algn="ctr"/>
            <a:r>
              <a:rPr lang="en-US" sz="5400" b="1" dirty="0">
                <a:solidFill>
                  <a:srgbClr val="FFFF00"/>
                </a:solidFill>
                <a:latin typeface="+mn-lt"/>
              </a:rPr>
              <a:t>Kindness</a:t>
            </a:r>
            <a:r>
              <a:rPr lang="en-US" sz="5400" b="1" dirty="0">
                <a:solidFill>
                  <a:schemeClr val="bg1"/>
                </a:solidFill>
                <a:latin typeface="+mn-lt"/>
              </a:rPr>
              <a:t> Kills Bitterness </a:t>
            </a:r>
          </a:p>
        </p:txBody>
      </p:sp>
    </p:spTree>
    <p:extLst>
      <p:ext uri="{BB962C8B-B14F-4D97-AF65-F5344CB8AC3E}">
        <p14:creationId xmlns:p14="http://schemas.microsoft.com/office/powerpoint/2010/main" val="3178621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837913"/>
            <a:ext cx="6324600" cy="1325563"/>
          </a:xfrm>
        </p:spPr>
        <p:txBody>
          <a:bodyPr>
            <a:noAutofit/>
          </a:bodyPr>
          <a:lstStyle/>
          <a:p>
            <a:r>
              <a:rPr lang="en-US" sz="5400" b="1" dirty="0">
                <a:latin typeface="+mn-lt"/>
              </a:rPr>
              <a:t>Do not be overcome by evil, but overcome evil with good.</a:t>
            </a:r>
            <a:br>
              <a:rPr lang="en-US" sz="5400" b="1" dirty="0">
                <a:latin typeface="+mn-lt"/>
              </a:rPr>
            </a:br>
            <a:r>
              <a:rPr lang="en-US" sz="5400" b="1" dirty="0">
                <a:latin typeface="+mn-lt"/>
              </a:rPr>
              <a:t>- Romans 12:21 NKJV</a:t>
            </a:r>
            <a:br>
              <a:rPr lang="en-US" sz="5400" b="1" dirty="0">
                <a:latin typeface="+mn-lt"/>
              </a:rPr>
            </a:br>
            <a:endParaRPr lang="en-US" sz="5400" b="1" dirty="0">
              <a:latin typeface="+mn-lt"/>
            </a:endParaRPr>
          </a:p>
        </p:txBody>
      </p:sp>
      <p:pic>
        <p:nvPicPr>
          <p:cNvPr id="30722" name="Picture 2" descr="patience kindness goodness tex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3" y="-1"/>
            <a:ext cx="5252357" cy="700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630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700" y="2837913"/>
            <a:ext cx="6553200" cy="1325563"/>
          </a:xfrm>
        </p:spPr>
        <p:txBody>
          <a:bodyPr>
            <a:noAutofit/>
          </a:bodyPr>
          <a:lstStyle/>
          <a:p>
            <a:r>
              <a:rPr lang="en-US" sz="6000" b="1" dirty="0">
                <a:latin typeface="+mn-lt"/>
              </a:rPr>
              <a:t>And forgive us our debts, As we forgive our debtors. </a:t>
            </a:r>
            <a:br>
              <a:rPr lang="en-US" sz="6000" b="1" dirty="0">
                <a:latin typeface="+mn-lt"/>
              </a:rPr>
            </a:br>
            <a:r>
              <a:rPr lang="en-US" sz="5400" b="1" dirty="0">
                <a:latin typeface="+mn-lt"/>
              </a:rPr>
              <a:t>- Matthew 6:12 NKJV</a:t>
            </a:r>
            <a:br>
              <a:rPr lang="en-US" sz="6000" b="1" dirty="0">
                <a:latin typeface="+mn-lt"/>
              </a:rPr>
            </a:br>
            <a:endParaRPr lang="en-US" sz="6000" b="1" dirty="0">
              <a:latin typeface="+mn-lt"/>
            </a:endParaRPr>
          </a:p>
        </p:txBody>
      </p:sp>
      <p:pic>
        <p:nvPicPr>
          <p:cNvPr id="30722" name="Picture 2" descr="patience kindness goodness tex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3" y="-1"/>
            <a:ext cx="5252357" cy="700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37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descr="Woman in Green V-neck Sweater Leaning on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34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descr="Grayscale Photography of Woman Touching Her E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3" y="-5443"/>
            <a:ext cx="12192000" cy="68634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365126"/>
            <a:ext cx="5791200" cy="4154984"/>
          </a:xfrm>
          <a:prstGeom prst="rect">
            <a:avLst/>
          </a:prstGeom>
          <a:noFill/>
        </p:spPr>
        <p:txBody>
          <a:bodyPr wrap="square" rtlCol="0">
            <a:spAutoFit/>
          </a:bodyPr>
          <a:lstStyle/>
          <a:p>
            <a:r>
              <a:rPr lang="en-US" sz="8800" b="1" dirty="0">
                <a:solidFill>
                  <a:srgbClr val="FFFF00"/>
                </a:solidFill>
                <a:latin typeface="+mn-lt"/>
              </a:rPr>
              <a:t>Why</a:t>
            </a:r>
            <a:r>
              <a:rPr lang="en-US" sz="8800" b="1" dirty="0">
                <a:solidFill>
                  <a:schemeClr val="bg1"/>
                </a:solidFill>
                <a:latin typeface="+mn-lt"/>
              </a:rPr>
              <a:t> should I forgive? </a:t>
            </a:r>
          </a:p>
          <a:p>
            <a:endParaRPr lang="en-US" sz="8800" b="1" dirty="0">
              <a:solidFill>
                <a:schemeClr val="bg1"/>
              </a:solidFill>
              <a:latin typeface="+mn-lt"/>
            </a:endParaRPr>
          </a:p>
        </p:txBody>
      </p:sp>
    </p:spTree>
    <p:extLst>
      <p:ext uri="{BB962C8B-B14F-4D97-AF65-F5344CB8AC3E}">
        <p14:creationId xmlns:p14="http://schemas.microsoft.com/office/powerpoint/2010/main" val="366969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descr="Grayscale Photography of Woman Touching Her E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3" y="-5443"/>
            <a:ext cx="12192000" cy="68634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685800"/>
            <a:ext cx="5105400" cy="4801314"/>
          </a:xfrm>
          <a:prstGeom prst="rect">
            <a:avLst/>
          </a:prstGeom>
          <a:noFill/>
        </p:spPr>
        <p:txBody>
          <a:bodyPr wrap="square" rtlCol="0">
            <a:spAutoFit/>
          </a:bodyPr>
          <a:lstStyle/>
          <a:p>
            <a:r>
              <a:rPr lang="en-US" sz="5100" b="1" dirty="0">
                <a:solidFill>
                  <a:schemeClr val="bg1"/>
                </a:solidFill>
                <a:latin typeface="+mn-lt"/>
              </a:rPr>
              <a:t>“To forgive is to set a prisoner </a:t>
            </a:r>
            <a:r>
              <a:rPr lang="en-US" sz="5100" b="1" dirty="0">
                <a:solidFill>
                  <a:srgbClr val="FFFF00"/>
                </a:solidFill>
                <a:latin typeface="+mn-lt"/>
              </a:rPr>
              <a:t>free</a:t>
            </a:r>
            <a:r>
              <a:rPr lang="en-US" sz="5100" b="1" dirty="0">
                <a:solidFill>
                  <a:schemeClr val="bg1"/>
                </a:solidFill>
                <a:latin typeface="+mn-lt"/>
              </a:rPr>
              <a:t> and discover that the prisoner was you.” </a:t>
            </a:r>
          </a:p>
          <a:p>
            <a:r>
              <a:rPr lang="en-US" sz="5100" b="1" dirty="0">
                <a:solidFill>
                  <a:schemeClr val="bg1"/>
                </a:solidFill>
                <a:latin typeface="+mn-lt"/>
              </a:rPr>
              <a:t>- Lewis B. </a:t>
            </a:r>
            <a:r>
              <a:rPr lang="en-US" sz="5100" b="1" dirty="0" err="1">
                <a:solidFill>
                  <a:schemeClr val="bg1"/>
                </a:solidFill>
                <a:latin typeface="+mn-lt"/>
              </a:rPr>
              <a:t>Smedes</a:t>
            </a:r>
            <a:r>
              <a:rPr lang="en-US" sz="5100" b="1" dirty="0">
                <a:solidFill>
                  <a:schemeClr val="bg1"/>
                </a:solidFill>
                <a:latin typeface="+mn-lt"/>
              </a:rPr>
              <a:t> </a:t>
            </a:r>
          </a:p>
        </p:txBody>
      </p:sp>
    </p:spTree>
    <p:extLst>
      <p:ext uri="{BB962C8B-B14F-4D97-AF65-F5344CB8AC3E}">
        <p14:creationId xmlns:p14="http://schemas.microsoft.com/office/powerpoint/2010/main" val="1001116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descr="Grayscale Photography of Woman Touching Her E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3" y="-5443"/>
            <a:ext cx="12192000" cy="68634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65126"/>
            <a:ext cx="5410200" cy="4154984"/>
          </a:xfrm>
          <a:prstGeom prst="rect">
            <a:avLst/>
          </a:prstGeom>
          <a:noFill/>
        </p:spPr>
        <p:txBody>
          <a:bodyPr wrap="square" rtlCol="0">
            <a:spAutoFit/>
          </a:bodyPr>
          <a:lstStyle/>
          <a:p>
            <a:r>
              <a:rPr lang="en-US" sz="4400" dirty="0">
                <a:solidFill>
                  <a:schemeClr val="bg1"/>
                </a:solidFill>
                <a:latin typeface="+mj-lt"/>
              </a:rPr>
              <a:t>“The fir</a:t>
            </a:r>
            <a:r>
              <a:rPr lang="en-US" sz="4400" b="1" dirty="0">
                <a:solidFill>
                  <a:schemeClr val="bg1"/>
                </a:solidFill>
                <a:latin typeface="+mj-lt"/>
              </a:rPr>
              <a:t>st to apologize is the bravest. </a:t>
            </a:r>
            <a:r>
              <a:rPr lang="en-US" sz="4400" dirty="0">
                <a:solidFill>
                  <a:schemeClr val="bg1"/>
                </a:solidFill>
                <a:latin typeface="+mj-lt"/>
              </a:rPr>
              <a:t>The fir</a:t>
            </a:r>
            <a:r>
              <a:rPr lang="en-US" sz="4400" b="1" dirty="0">
                <a:solidFill>
                  <a:schemeClr val="bg1"/>
                </a:solidFill>
                <a:latin typeface="+mj-lt"/>
              </a:rPr>
              <a:t>st to forgive is the strongest. </a:t>
            </a:r>
            <a:r>
              <a:rPr lang="en-US" sz="4400" dirty="0">
                <a:solidFill>
                  <a:schemeClr val="bg1"/>
                </a:solidFill>
                <a:latin typeface="+mj-lt"/>
              </a:rPr>
              <a:t>The first to forget is the happiest.”</a:t>
            </a:r>
          </a:p>
          <a:p>
            <a:r>
              <a:rPr lang="en-US" sz="4400" b="1" dirty="0">
                <a:solidFill>
                  <a:schemeClr val="bg1"/>
                </a:solidFill>
                <a:latin typeface="+mj-lt"/>
              </a:rPr>
              <a:t>- </a:t>
            </a:r>
            <a:r>
              <a:rPr lang="en-US" sz="4400" dirty="0">
                <a:solidFill>
                  <a:schemeClr val="bg1"/>
                </a:solidFill>
                <a:latin typeface="+mj-lt"/>
              </a:rPr>
              <a:t>unknown author </a:t>
            </a:r>
            <a:endParaRPr lang="en-US" sz="4400" b="1" dirty="0">
              <a:solidFill>
                <a:schemeClr val="bg1"/>
              </a:solidFill>
              <a:latin typeface="+mj-lt"/>
            </a:endParaRPr>
          </a:p>
        </p:txBody>
      </p:sp>
    </p:spTree>
    <p:extLst>
      <p:ext uri="{BB962C8B-B14F-4D97-AF65-F5344CB8AC3E}">
        <p14:creationId xmlns:p14="http://schemas.microsoft.com/office/powerpoint/2010/main" val="23793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362200"/>
            <a:ext cx="7010400" cy="1325563"/>
          </a:xfrm>
        </p:spPr>
        <p:txBody>
          <a:bodyPr>
            <a:noAutofit/>
          </a:bodyPr>
          <a:lstStyle/>
          <a:p>
            <a:r>
              <a:rPr lang="en-US" sz="6600" b="1" dirty="0">
                <a:latin typeface="+mn-lt"/>
              </a:rPr>
              <a:t>2. What forgiveness </a:t>
            </a:r>
            <a:r>
              <a:rPr lang="en-US" sz="6600" b="1" dirty="0">
                <a:solidFill>
                  <a:srgbClr val="00B0F0"/>
                </a:solidFill>
                <a:latin typeface="+mn-lt"/>
              </a:rPr>
              <a:t>looks like</a:t>
            </a:r>
            <a:r>
              <a:rPr lang="en-US" sz="6600" b="1" dirty="0">
                <a:latin typeface="+mn-lt"/>
              </a:rPr>
              <a:t>? </a:t>
            </a:r>
            <a:br>
              <a:rPr lang="en-US" sz="6600" b="1" dirty="0">
                <a:latin typeface="+mn-lt"/>
              </a:rPr>
            </a:br>
            <a:endParaRPr lang="en-US" sz="6600" b="1" dirty="0">
              <a:latin typeface="+mn-lt"/>
            </a:endParaRPr>
          </a:p>
        </p:txBody>
      </p:sp>
      <p:pic>
        <p:nvPicPr>
          <p:cNvPr id="1026" name="Picture 2" descr="person holding Forgiveness pos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14"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15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descr="Grayscale Photography of Woman Touching Her E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3" y="-5443"/>
            <a:ext cx="12192000" cy="68634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65126"/>
            <a:ext cx="5410200" cy="5509200"/>
          </a:xfrm>
          <a:prstGeom prst="rect">
            <a:avLst/>
          </a:prstGeom>
          <a:noFill/>
        </p:spPr>
        <p:txBody>
          <a:bodyPr wrap="square" rtlCol="0">
            <a:spAutoFit/>
          </a:bodyPr>
          <a:lstStyle/>
          <a:p>
            <a:r>
              <a:rPr lang="en-US" sz="4400" dirty="0">
                <a:solidFill>
                  <a:schemeClr val="bg1"/>
                </a:solidFill>
                <a:latin typeface="+mn-lt"/>
              </a:rPr>
              <a:t>If you wait for the other person to apologize and admit they were wrong, you are tying your healing to a decision that the other person may never make. </a:t>
            </a:r>
          </a:p>
        </p:txBody>
      </p:sp>
    </p:spTree>
    <p:extLst>
      <p:ext uri="{BB962C8B-B14F-4D97-AF65-F5344CB8AC3E}">
        <p14:creationId xmlns:p14="http://schemas.microsoft.com/office/powerpoint/2010/main" val="2630525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6477000" cy="1325563"/>
          </a:xfrm>
        </p:spPr>
        <p:txBody>
          <a:bodyPr>
            <a:noAutofit/>
          </a:bodyPr>
          <a:lstStyle/>
          <a:p>
            <a:r>
              <a:rPr lang="en-US" sz="4800" b="1" dirty="0">
                <a:latin typeface="+mn-lt"/>
              </a:rPr>
              <a:t>But I say to you, love your enemies, bless those who curse you, do good to those who hate you, and pray for those who spitefully use you and persecute you.</a:t>
            </a:r>
            <a:br>
              <a:rPr lang="en-US" sz="4800" b="1" dirty="0">
                <a:latin typeface="+mn-lt"/>
              </a:rPr>
            </a:br>
            <a:r>
              <a:rPr lang="en-US" sz="4800" b="1" dirty="0">
                <a:latin typeface="+mn-lt"/>
              </a:rPr>
              <a:t>- Matthew 5:44 NKJV</a:t>
            </a:r>
            <a:br>
              <a:rPr lang="en-US" sz="4800" b="1" dirty="0">
                <a:latin typeface="+mn-lt"/>
              </a:rPr>
            </a:br>
            <a:endParaRPr lang="en-US" sz="4800" b="1" dirty="0">
              <a:latin typeface="+mn-lt"/>
            </a:endParaRPr>
          </a:p>
        </p:txBody>
      </p:sp>
      <p:pic>
        <p:nvPicPr>
          <p:cNvPr id="35842" name="Picture 2" descr="black trash bin on sidewalk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59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6477000" cy="1325563"/>
          </a:xfrm>
        </p:spPr>
        <p:txBody>
          <a:bodyPr>
            <a:noAutofit/>
          </a:bodyPr>
          <a:lstStyle/>
          <a:p>
            <a:r>
              <a:rPr lang="en-US" sz="5400" b="1" dirty="0">
                <a:latin typeface="+mn-lt"/>
              </a:rPr>
              <a:t>…that you may be sons of your Father in heaven… </a:t>
            </a:r>
            <a:br>
              <a:rPr lang="en-US" sz="5400" b="1" dirty="0">
                <a:latin typeface="+mn-lt"/>
              </a:rPr>
            </a:br>
            <a:r>
              <a:rPr lang="en-US" sz="5400" b="1" dirty="0">
                <a:latin typeface="+mn-lt"/>
              </a:rPr>
              <a:t>- Matthew 5:45 NKJV</a:t>
            </a:r>
            <a:br>
              <a:rPr lang="en-US" sz="5400" b="1" dirty="0">
                <a:latin typeface="+mn-lt"/>
              </a:rPr>
            </a:br>
            <a:endParaRPr lang="en-US" sz="5400" b="1" dirty="0">
              <a:latin typeface="+mn-lt"/>
            </a:endParaRPr>
          </a:p>
        </p:txBody>
      </p:sp>
      <p:pic>
        <p:nvPicPr>
          <p:cNvPr id="35842" name="Picture 2" descr="black trash bin on sidewalk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011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590800"/>
            <a:ext cx="6934200" cy="1325563"/>
          </a:xfrm>
        </p:spPr>
        <p:txBody>
          <a:bodyPr>
            <a:noAutofit/>
          </a:bodyPr>
          <a:lstStyle/>
          <a:p>
            <a:r>
              <a:rPr lang="en-US" sz="6000" b="1" dirty="0">
                <a:latin typeface="+mn-lt"/>
              </a:rPr>
              <a:t>For as many as are led by the Spirit of God, these are sons of God. </a:t>
            </a:r>
            <a:br>
              <a:rPr lang="en-US" sz="6000" b="1" dirty="0">
                <a:latin typeface="+mn-lt"/>
              </a:rPr>
            </a:br>
            <a:r>
              <a:rPr lang="en-US" sz="6000" b="1" dirty="0">
                <a:latin typeface="+mn-lt"/>
              </a:rPr>
              <a:t> - Romans 8:14 NKJV</a:t>
            </a:r>
            <a:br>
              <a:rPr lang="en-US" sz="6000" b="1" dirty="0">
                <a:latin typeface="+mn-lt"/>
              </a:rPr>
            </a:br>
            <a:endParaRPr lang="en-US" sz="6000" b="1" dirty="0">
              <a:latin typeface="+mn-lt"/>
            </a:endParaRPr>
          </a:p>
        </p:txBody>
      </p:sp>
      <p:pic>
        <p:nvPicPr>
          <p:cNvPr id="38914" name="Picture 2" descr="do justly love mercy walk humbly signage leaning on wall beside plan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27214"/>
            <a:ext cx="4590143" cy="688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153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590800"/>
            <a:ext cx="6934200" cy="1325563"/>
          </a:xfrm>
        </p:spPr>
        <p:txBody>
          <a:bodyPr>
            <a:noAutofit/>
          </a:bodyPr>
          <a:lstStyle/>
          <a:p>
            <a:r>
              <a:rPr lang="en-US" sz="6000" b="1" dirty="0">
                <a:latin typeface="+mn-lt"/>
              </a:rPr>
              <a:t>Blessed </a:t>
            </a:r>
            <a:r>
              <a:rPr lang="en-US" sz="6000" b="1" i="1" dirty="0">
                <a:latin typeface="+mn-lt"/>
              </a:rPr>
              <a:t>are</a:t>
            </a:r>
            <a:r>
              <a:rPr lang="en-US" sz="6000" b="1" dirty="0">
                <a:latin typeface="+mn-lt"/>
              </a:rPr>
              <a:t> the peacemakers, For they shall be called sons of God.</a:t>
            </a:r>
            <a:br>
              <a:rPr lang="en-US" sz="6000" b="1" dirty="0">
                <a:latin typeface="+mn-lt"/>
              </a:rPr>
            </a:br>
            <a:r>
              <a:rPr lang="en-US" sz="6000" b="1" dirty="0">
                <a:latin typeface="+mn-lt"/>
              </a:rPr>
              <a:t>- Matthew 5:9 NKJV</a:t>
            </a:r>
          </a:p>
        </p:txBody>
      </p:sp>
      <p:pic>
        <p:nvPicPr>
          <p:cNvPr id="38914" name="Picture 2" descr="do justly love mercy walk humbly signage leaning on wall beside plan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27214"/>
            <a:ext cx="4590143" cy="688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652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62" name="Picture 2" descr="Man in Black Hoodie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3" y="-21772"/>
            <a:ext cx="12186557" cy="687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716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3010" name="Picture 2" descr="Boy Sitting on Ground Leaning Against Brickstone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0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19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4034" name="Picture 2" descr="Low Section of Man Against Sk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1772"/>
            <a:ext cx="12192000" cy="692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097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4034" name="Picture 2" descr="Low Section of Man Against Sk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1772"/>
            <a:ext cx="12192000" cy="692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96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058" name="Picture 2" descr="Now or Never Quo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1771"/>
            <a:ext cx="5334000" cy="6909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21771"/>
            <a:ext cx="6858000" cy="6879771"/>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78947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438400"/>
            <a:ext cx="7467600" cy="1325563"/>
          </a:xfrm>
        </p:spPr>
        <p:txBody>
          <a:bodyPr>
            <a:noAutofit/>
          </a:bodyPr>
          <a:lstStyle/>
          <a:p>
            <a:r>
              <a:rPr lang="en-US" sz="6600" b="1" dirty="0">
                <a:latin typeface="+mn-lt"/>
              </a:rPr>
              <a:t>3. </a:t>
            </a:r>
            <a:r>
              <a:rPr lang="en-US" sz="6600" b="1" dirty="0">
                <a:solidFill>
                  <a:srgbClr val="00B0F0"/>
                </a:solidFill>
                <a:latin typeface="+mn-lt"/>
              </a:rPr>
              <a:t>Why </a:t>
            </a:r>
            <a:r>
              <a:rPr lang="en-US" sz="6600" b="1" dirty="0">
                <a:latin typeface="+mn-lt"/>
              </a:rPr>
              <a:t>should I forgive? </a:t>
            </a:r>
            <a:br>
              <a:rPr lang="en-US" sz="6600" b="1" dirty="0">
                <a:latin typeface="+mn-lt"/>
              </a:rPr>
            </a:br>
            <a:endParaRPr lang="en-US" sz="6600" b="1" dirty="0">
              <a:latin typeface="+mn-lt"/>
            </a:endParaRPr>
          </a:p>
        </p:txBody>
      </p:sp>
      <p:pic>
        <p:nvPicPr>
          <p:cNvPr id="1026" name="Picture 2" descr="person holding Forgiveness pos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14"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477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058" name="Picture 2" descr="Now or Never Quo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1771"/>
            <a:ext cx="5334000" cy="6909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21771"/>
            <a:ext cx="6858000" cy="6879771"/>
          </a:xfrm>
          <a:prstGeom prst="rect">
            <a:avLst/>
          </a:prstGeom>
          <a:solidFill>
            <a:schemeClr val="tx1"/>
          </a:solidFill>
        </p:spPr>
        <p:txBody>
          <a:bodyPr wrap="square" rtlCol="0">
            <a:spAutoFit/>
          </a:bodyPr>
          <a:lstStyle/>
          <a:p>
            <a:endParaRPr lang="en-US" dirty="0">
              <a:solidFill>
                <a:prstClr val="black"/>
              </a:solidFill>
            </a:endParaRPr>
          </a:p>
        </p:txBody>
      </p:sp>
      <p:sp>
        <p:nvSpPr>
          <p:cNvPr id="3" name="TextBox 2"/>
          <p:cNvSpPr txBox="1"/>
          <p:nvPr/>
        </p:nvSpPr>
        <p:spPr>
          <a:xfrm>
            <a:off x="5981700" y="370569"/>
            <a:ext cx="5791200" cy="6740307"/>
          </a:xfrm>
          <a:prstGeom prst="rect">
            <a:avLst/>
          </a:prstGeom>
          <a:noFill/>
        </p:spPr>
        <p:txBody>
          <a:bodyPr wrap="square" rtlCol="0">
            <a:spAutoFit/>
          </a:bodyPr>
          <a:lstStyle/>
          <a:p>
            <a:r>
              <a:rPr lang="en-US" sz="5400" b="1" dirty="0">
                <a:solidFill>
                  <a:schemeClr val="bg1"/>
                </a:solidFill>
                <a:latin typeface="+mn-lt"/>
              </a:rPr>
              <a:t>1. To do kindness for someone unkind to you and, in doing that, live in peace about that situation for the rest of your life. </a:t>
            </a:r>
          </a:p>
          <a:p>
            <a:endParaRPr lang="en-US" sz="5400" b="1" dirty="0">
              <a:solidFill>
                <a:schemeClr val="bg1"/>
              </a:solidFill>
              <a:latin typeface="+mn-lt"/>
            </a:endParaRPr>
          </a:p>
        </p:txBody>
      </p:sp>
    </p:spTree>
    <p:extLst>
      <p:ext uri="{BB962C8B-B14F-4D97-AF65-F5344CB8AC3E}">
        <p14:creationId xmlns:p14="http://schemas.microsoft.com/office/powerpoint/2010/main" val="3763565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058" name="Picture 2" descr="Now or Never Quo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1771"/>
            <a:ext cx="5334000" cy="6909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21771"/>
            <a:ext cx="6858000" cy="6879771"/>
          </a:xfrm>
          <a:prstGeom prst="rect">
            <a:avLst/>
          </a:prstGeom>
          <a:solidFill>
            <a:schemeClr val="tx1"/>
          </a:solidFill>
        </p:spPr>
        <p:txBody>
          <a:bodyPr wrap="square" rtlCol="0">
            <a:spAutoFit/>
          </a:bodyPr>
          <a:lstStyle/>
          <a:p>
            <a:endParaRPr lang="en-US" dirty="0">
              <a:solidFill>
                <a:prstClr val="black"/>
              </a:solidFill>
            </a:endParaRPr>
          </a:p>
        </p:txBody>
      </p:sp>
      <p:sp>
        <p:nvSpPr>
          <p:cNvPr id="3" name="TextBox 2"/>
          <p:cNvSpPr txBox="1"/>
          <p:nvPr/>
        </p:nvSpPr>
        <p:spPr>
          <a:xfrm>
            <a:off x="5981700" y="370569"/>
            <a:ext cx="5981700" cy="6740307"/>
          </a:xfrm>
          <a:prstGeom prst="rect">
            <a:avLst/>
          </a:prstGeom>
          <a:noFill/>
        </p:spPr>
        <p:txBody>
          <a:bodyPr wrap="square" rtlCol="0">
            <a:spAutoFit/>
          </a:bodyPr>
          <a:lstStyle/>
          <a:p>
            <a:r>
              <a:rPr lang="en-US" sz="4800" b="1" dirty="0">
                <a:solidFill>
                  <a:schemeClr val="bg1"/>
                </a:solidFill>
                <a:latin typeface="+mn-lt"/>
              </a:rPr>
              <a:t>2. Not do anything, don’t forgive and suffer the emotional, psychological, and even the social, physical consequences for the rest of your life. </a:t>
            </a:r>
          </a:p>
          <a:p>
            <a:endParaRPr lang="en-US" sz="4800" b="1" dirty="0">
              <a:solidFill>
                <a:schemeClr val="bg1"/>
              </a:solidFill>
              <a:latin typeface="+mn-lt"/>
            </a:endParaRPr>
          </a:p>
        </p:txBody>
      </p:sp>
    </p:spTree>
    <p:extLst>
      <p:ext uri="{BB962C8B-B14F-4D97-AF65-F5344CB8AC3E}">
        <p14:creationId xmlns:p14="http://schemas.microsoft.com/office/powerpoint/2010/main" val="1431437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Clear Light Bulb Placed on Chalkboar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5444"/>
            <a:ext cx="12192000" cy="68855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33400"/>
            <a:ext cx="3657600" cy="5016758"/>
          </a:xfrm>
          <a:prstGeom prst="rect">
            <a:avLst/>
          </a:prstGeom>
          <a:noFill/>
        </p:spPr>
        <p:txBody>
          <a:bodyPr wrap="square" rtlCol="0">
            <a:spAutoFit/>
          </a:bodyPr>
          <a:lstStyle/>
          <a:p>
            <a:r>
              <a:rPr lang="en-US" sz="8000" b="1" dirty="0">
                <a:solidFill>
                  <a:srgbClr val="FFFF00"/>
                </a:solidFill>
                <a:latin typeface="+mn-lt"/>
              </a:rPr>
              <a:t>How</a:t>
            </a:r>
            <a:r>
              <a:rPr lang="en-US" sz="8000" b="1" dirty="0">
                <a:solidFill>
                  <a:schemeClr val="bg1"/>
                </a:solidFill>
                <a:latin typeface="+mn-lt"/>
              </a:rPr>
              <a:t> can I forgive? </a:t>
            </a:r>
          </a:p>
          <a:p>
            <a:endParaRPr lang="en-US" sz="8000" b="1" dirty="0">
              <a:solidFill>
                <a:schemeClr val="bg1"/>
              </a:solidFill>
              <a:latin typeface="+mn-lt"/>
            </a:endParaRPr>
          </a:p>
        </p:txBody>
      </p:sp>
    </p:spTree>
    <p:extLst>
      <p:ext uri="{BB962C8B-B14F-4D97-AF65-F5344CB8AC3E}">
        <p14:creationId xmlns:p14="http://schemas.microsoft.com/office/powerpoint/2010/main" val="2424600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286000"/>
            <a:ext cx="6096000" cy="1325563"/>
          </a:xfrm>
        </p:spPr>
        <p:txBody>
          <a:bodyPr>
            <a:noAutofit/>
          </a:bodyPr>
          <a:lstStyle/>
          <a:p>
            <a:r>
              <a:rPr lang="en-US" sz="6000" b="1" dirty="0">
                <a:latin typeface="+mn-lt"/>
              </a:rPr>
              <a:t>1. Forgiveness is giving up the hope that the past will be any different.</a:t>
            </a:r>
            <a:br>
              <a:rPr lang="en-US" sz="6000" dirty="0">
                <a:latin typeface="+mn-lt"/>
              </a:rPr>
            </a:br>
            <a:endParaRPr lang="en-US" sz="6000" dirty="0">
              <a:latin typeface="+mn-lt"/>
            </a:endParaRPr>
          </a:p>
        </p:txBody>
      </p:sp>
      <p:pic>
        <p:nvPicPr>
          <p:cNvPr id="49154" name="Picture 2" descr="person holding Forgiveness pos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35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714" y="2590800"/>
            <a:ext cx="7010400" cy="1325563"/>
          </a:xfrm>
        </p:spPr>
        <p:txBody>
          <a:bodyPr>
            <a:noAutofit/>
          </a:bodyPr>
          <a:lstStyle/>
          <a:p>
            <a:r>
              <a:rPr lang="en-US" sz="4800" b="1" dirty="0">
                <a:latin typeface="+mn-lt"/>
              </a:rPr>
              <a:t>Brethren, I do not count myself to have apprehended; but one thing </a:t>
            </a:r>
            <a:r>
              <a:rPr lang="en-US" sz="4800" b="1" i="1" dirty="0">
                <a:latin typeface="+mn-lt"/>
              </a:rPr>
              <a:t>I do,</a:t>
            </a:r>
            <a:r>
              <a:rPr lang="en-US" sz="4800" b="1" dirty="0">
                <a:latin typeface="+mn-lt"/>
              </a:rPr>
              <a:t> </a:t>
            </a:r>
            <a:r>
              <a:rPr lang="en-US" sz="4800" b="1" u="sng" dirty="0">
                <a:latin typeface="+mn-lt"/>
              </a:rPr>
              <a:t>forgetting those things which are behind </a:t>
            </a:r>
            <a:r>
              <a:rPr lang="en-US" sz="4800" b="1" dirty="0">
                <a:latin typeface="+mn-lt"/>
              </a:rPr>
              <a:t>and reaching forward to those things which are ahead. </a:t>
            </a:r>
            <a:br>
              <a:rPr lang="en-US" sz="4800" b="1" dirty="0">
                <a:latin typeface="+mn-lt"/>
              </a:rPr>
            </a:br>
            <a:r>
              <a:rPr lang="en-US" sz="4800" b="1" dirty="0">
                <a:latin typeface="+mn-lt"/>
              </a:rPr>
              <a:t>- Philippians 3:13 NKJV</a:t>
            </a:r>
          </a:p>
        </p:txBody>
      </p:sp>
      <p:pic>
        <p:nvPicPr>
          <p:cNvPr id="49154" name="Picture 2" descr="person holding Forgiveness pos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325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714" y="2590800"/>
            <a:ext cx="7010400" cy="1325563"/>
          </a:xfrm>
        </p:spPr>
        <p:txBody>
          <a:bodyPr>
            <a:noAutofit/>
          </a:bodyPr>
          <a:lstStyle/>
          <a:p>
            <a:r>
              <a:rPr lang="en-US" sz="4800" b="1" dirty="0">
                <a:latin typeface="+mn-lt"/>
              </a:rPr>
              <a:t>Brethren, I do not count myself to have apprehended; but one thing </a:t>
            </a:r>
            <a:r>
              <a:rPr lang="en-US" sz="4800" b="1" i="1" dirty="0">
                <a:latin typeface="+mn-lt"/>
              </a:rPr>
              <a:t>I do,</a:t>
            </a:r>
            <a:r>
              <a:rPr lang="en-US" sz="4800" b="1" dirty="0">
                <a:latin typeface="+mn-lt"/>
              </a:rPr>
              <a:t> </a:t>
            </a:r>
            <a:r>
              <a:rPr lang="en-US" sz="4800" b="1" u="sng" dirty="0">
                <a:latin typeface="+mn-lt"/>
              </a:rPr>
              <a:t>forgetting those things which are behind </a:t>
            </a:r>
            <a:r>
              <a:rPr lang="en-US" sz="4800" b="1" dirty="0">
                <a:latin typeface="+mn-lt"/>
              </a:rPr>
              <a:t>and reaching forward to those things which are ahead. </a:t>
            </a:r>
            <a:br>
              <a:rPr lang="en-US" sz="4800" b="1" dirty="0">
                <a:latin typeface="+mn-lt"/>
              </a:rPr>
            </a:br>
            <a:r>
              <a:rPr lang="en-US" sz="4800" b="1" dirty="0">
                <a:latin typeface="+mn-lt"/>
              </a:rPr>
              <a:t>- Philippians 3:13 NKJV</a:t>
            </a:r>
          </a:p>
        </p:txBody>
      </p:sp>
      <p:pic>
        <p:nvPicPr>
          <p:cNvPr id="49154" name="Picture 2" descr="person holding Forgiveness pos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104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1200"/>
            <a:ext cx="6172200" cy="1325563"/>
          </a:xfrm>
        </p:spPr>
        <p:txBody>
          <a:bodyPr>
            <a:noAutofit/>
          </a:bodyPr>
          <a:lstStyle/>
          <a:p>
            <a:r>
              <a:rPr lang="en-US" sz="6000" b="1" dirty="0">
                <a:latin typeface="+mn-lt"/>
              </a:rPr>
              <a:t>2. Remember, hurting people hurt other people. </a:t>
            </a:r>
            <a:endParaRPr lang="en-US" sz="6000" dirty="0">
              <a:latin typeface="+mn-lt"/>
            </a:endParaRPr>
          </a:p>
        </p:txBody>
      </p:sp>
      <p:pic>
        <p:nvPicPr>
          <p:cNvPr id="50178" name="Picture 2" descr="Person Holding A 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886" y="5181600"/>
            <a:ext cx="7620000" cy="1323439"/>
          </a:xfrm>
          <a:prstGeom prst="rect">
            <a:avLst/>
          </a:prstGeom>
          <a:noFill/>
        </p:spPr>
        <p:txBody>
          <a:bodyPr wrap="square" rtlCol="0">
            <a:spAutoFit/>
          </a:bodyPr>
          <a:lstStyle/>
          <a:p>
            <a:pPr algn="ctr"/>
            <a:r>
              <a:rPr lang="en-US" sz="4000" b="1" dirty="0">
                <a:latin typeface="+mn-lt"/>
              </a:rPr>
              <a:t>Seeing through the eyes of </a:t>
            </a:r>
            <a:r>
              <a:rPr lang="en-US" sz="4000" b="1" dirty="0">
                <a:solidFill>
                  <a:srgbClr val="0070C0"/>
                </a:solidFill>
                <a:latin typeface="+mn-lt"/>
              </a:rPr>
              <a:t>empathy</a:t>
            </a:r>
            <a:r>
              <a:rPr lang="en-US" sz="4000" b="1" dirty="0">
                <a:latin typeface="+mn-lt"/>
              </a:rPr>
              <a:t>. </a:t>
            </a:r>
          </a:p>
        </p:txBody>
      </p:sp>
    </p:spTree>
    <p:extLst>
      <p:ext uri="{BB962C8B-B14F-4D97-AF65-F5344CB8AC3E}">
        <p14:creationId xmlns:p14="http://schemas.microsoft.com/office/powerpoint/2010/main" val="4060500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2590800"/>
            <a:ext cx="5486400" cy="1325563"/>
          </a:xfrm>
        </p:spPr>
        <p:txBody>
          <a:bodyPr>
            <a:noAutofit/>
          </a:bodyPr>
          <a:lstStyle/>
          <a:p>
            <a:r>
              <a:rPr lang="en-US" sz="6000" b="1" dirty="0">
                <a:latin typeface="+mn-lt"/>
              </a:rPr>
              <a:t>3. The person who hurt you </a:t>
            </a:r>
            <a:r>
              <a:rPr lang="en-US" sz="6000" b="1" dirty="0">
                <a:solidFill>
                  <a:srgbClr val="0070C0"/>
                </a:solidFill>
                <a:latin typeface="+mn-lt"/>
              </a:rPr>
              <a:t>may not know </a:t>
            </a:r>
            <a:r>
              <a:rPr lang="en-US" sz="6000" b="1" dirty="0">
                <a:latin typeface="+mn-lt"/>
              </a:rPr>
              <a:t>the extent of the hurt they caused. </a:t>
            </a:r>
            <a:endParaRPr lang="en-US" sz="6000" dirty="0">
              <a:latin typeface="+mn-lt"/>
            </a:endParaRPr>
          </a:p>
        </p:txBody>
      </p:sp>
      <p:pic>
        <p:nvPicPr>
          <p:cNvPr id="53250" name="Picture 2" descr="gold and silver round frame magnifying glas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2657"/>
            <a:ext cx="5638800" cy="694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717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2590800"/>
            <a:ext cx="5486400" cy="1325563"/>
          </a:xfrm>
        </p:spPr>
        <p:txBody>
          <a:bodyPr>
            <a:noAutofit/>
          </a:bodyPr>
          <a:lstStyle/>
          <a:p>
            <a:r>
              <a:rPr lang="en-US" sz="6000" b="1" dirty="0">
                <a:latin typeface="+mn-lt"/>
              </a:rPr>
              <a:t>To not forgive is like drinking rat poison and hoping the rat dies. </a:t>
            </a:r>
          </a:p>
        </p:txBody>
      </p:sp>
      <p:pic>
        <p:nvPicPr>
          <p:cNvPr id="53250" name="Picture 2" descr="gold and silver round frame magnifying glas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2657"/>
            <a:ext cx="5638800" cy="694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7483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66218"/>
            <a:ext cx="5943600" cy="1325563"/>
          </a:xfrm>
        </p:spPr>
        <p:txBody>
          <a:bodyPr>
            <a:noAutofit/>
          </a:bodyPr>
          <a:lstStyle/>
          <a:p>
            <a:r>
              <a:rPr lang="en-US" sz="5400" b="1" dirty="0">
                <a:latin typeface="+mn-lt"/>
              </a:rPr>
              <a:t>4. Consider who has </a:t>
            </a:r>
            <a:r>
              <a:rPr lang="en-US" sz="5400" b="1" dirty="0">
                <a:solidFill>
                  <a:srgbClr val="0070C0"/>
                </a:solidFill>
                <a:latin typeface="+mn-lt"/>
              </a:rPr>
              <a:t>forgiven more</a:t>
            </a:r>
            <a:r>
              <a:rPr lang="en-US" sz="5400" b="1" dirty="0">
                <a:latin typeface="+mn-lt"/>
              </a:rPr>
              <a:t>? God toward us for what we have done or what someone has done to me? </a:t>
            </a:r>
            <a:br>
              <a:rPr lang="en-US" sz="5400" b="1" dirty="0">
                <a:latin typeface="+mn-lt"/>
              </a:rPr>
            </a:br>
            <a:endParaRPr lang="en-US" sz="5400" b="1" dirty="0">
              <a:latin typeface="+mn-lt"/>
            </a:endParaRPr>
          </a:p>
        </p:txBody>
      </p:sp>
      <p:pic>
        <p:nvPicPr>
          <p:cNvPr id="55298" name="Picture 2" descr="Standing Man in Blue Dress Shirt Pray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1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6629400" cy="1325563"/>
          </a:xfrm>
        </p:spPr>
        <p:txBody>
          <a:bodyPr>
            <a:noAutofit/>
          </a:bodyPr>
          <a:lstStyle/>
          <a:p>
            <a:r>
              <a:rPr lang="en-US" b="1" dirty="0">
                <a:latin typeface="+mn-lt"/>
              </a:rPr>
              <a:t>Let all bitterness, wrath, anger, clamor, and evil speaking be put away from you, with all malice. And be kind to one another, tenderhearted, </a:t>
            </a:r>
            <a:r>
              <a:rPr lang="en-US" b="1" u="sng" dirty="0">
                <a:latin typeface="+mn-lt"/>
              </a:rPr>
              <a:t>forgiving one another</a:t>
            </a:r>
            <a:r>
              <a:rPr lang="en-US" b="1" dirty="0">
                <a:latin typeface="+mn-lt"/>
              </a:rPr>
              <a:t>, even as God in Christ forgave you.</a:t>
            </a:r>
            <a:br>
              <a:rPr lang="en-US" b="1" dirty="0">
                <a:latin typeface="+mn-lt"/>
              </a:rPr>
            </a:br>
            <a:r>
              <a:rPr lang="en-US" b="1" dirty="0">
                <a:latin typeface="+mn-lt"/>
              </a:rPr>
              <a:t> - Ephesians 4:31, 32 NKJV</a:t>
            </a:r>
            <a:br>
              <a:rPr lang="en-US" b="1" dirty="0">
                <a:latin typeface="+mn-lt"/>
              </a:rPr>
            </a:br>
            <a:endParaRPr lang="en-US" b="1" dirty="0">
              <a:latin typeface="+mn-lt"/>
            </a:endParaRPr>
          </a:p>
        </p:txBody>
      </p:sp>
      <p:pic>
        <p:nvPicPr>
          <p:cNvPr id="2050" name="Picture 2" descr="black and white quote boar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80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6218"/>
            <a:ext cx="7620000" cy="1325563"/>
          </a:xfrm>
        </p:spPr>
        <p:txBody>
          <a:bodyPr>
            <a:noAutofit/>
          </a:bodyPr>
          <a:lstStyle/>
          <a:p>
            <a:pPr algn="ctr"/>
            <a:r>
              <a:rPr lang="en-US" sz="6600" b="1" dirty="0">
                <a:latin typeface="+mn-lt"/>
              </a:rPr>
              <a:t>Matthew 18:23-29</a:t>
            </a:r>
            <a:br>
              <a:rPr lang="en-US" sz="6600" b="1" dirty="0">
                <a:latin typeface="+mn-lt"/>
              </a:rPr>
            </a:br>
            <a:endParaRPr lang="en-US" sz="6600" b="1" dirty="0">
              <a:latin typeface="+mn-lt"/>
            </a:endParaRPr>
          </a:p>
        </p:txBody>
      </p:sp>
      <p:pic>
        <p:nvPicPr>
          <p:cNvPr id="55298" name="Picture 2" descr="Standing Man in Blue Dress Shirt Pray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176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66218"/>
            <a:ext cx="7086600" cy="1325563"/>
          </a:xfrm>
        </p:spPr>
        <p:txBody>
          <a:bodyPr>
            <a:noAutofit/>
          </a:bodyPr>
          <a:lstStyle/>
          <a:p>
            <a:pPr algn="ctr"/>
            <a:r>
              <a:rPr lang="en-US" sz="7200" b="1" dirty="0">
                <a:latin typeface="+mn-lt"/>
              </a:rPr>
              <a:t>10,000 talents</a:t>
            </a:r>
            <a:br>
              <a:rPr lang="en-US" sz="7200" b="1" dirty="0">
                <a:latin typeface="+mn-lt"/>
              </a:rPr>
            </a:br>
            <a:r>
              <a:rPr lang="en-US" sz="7200" b="1" dirty="0">
                <a:latin typeface="+mn-lt"/>
              </a:rPr>
              <a:t>vs </a:t>
            </a:r>
            <a:br>
              <a:rPr lang="en-US" sz="7200" b="1" dirty="0">
                <a:latin typeface="+mn-lt"/>
              </a:rPr>
            </a:br>
            <a:r>
              <a:rPr lang="en-US" sz="7200" b="1" dirty="0">
                <a:latin typeface="+mn-lt"/>
              </a:rPr>
              <a:t>100 denarii</a:t>
            </a:r>
            <a:br>
              <a:rPr lang="en-US" sz="7200" b="1" dirty="0">
                <a:latin typeface="+mn-lt"/>
              </a:rPr>
            </a:br>
            <a:endParaRPr lang="en-US" sz="7200" b="1" dirty="0">
              <a:latin typeface="+mn-lt"/>
            </a:endParaRPr>
          </a:p>
        </p:txBody>
      </p:sp>
      <p:pic>
        <p:nvPicPr>
          <p:cNvPr id="55298" name="Picture 2" descr="Standing Man in Blue Dress Shirt Pray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1350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66218"/>
            <a:ext cx="7086600" cy="1325563"/>
          </a:xfrm>
        </p:spPr>
        <p:txBody>
          <a:bodyPr>
            <a:noAutofit/>
          </a:bodyPr>
          <a:lstStyle/>
          <a:p>
            <a:pPr algn="ctr"/>
            <a:r>
              <a:rPr lang="en-US" sz="7200" b="1" dirty="0">
                <a:latin typeface="+mn-lt"/>
              </a:rPr>
              <a:t>10,000 talents</a:t>
            </a:r>
            <a:br>
              <a:rPr lang="en-US" sz="7200" b="1" dirty="0">
                <a:latin typeface="+mn-lt"/>
              </a:rPr>
            </a:br>
            <a:r>
              <a:rPr lang="en-US" sz="7200" b="1" dirty="0">
                <a:latin typeface="+mn-lt"/>
              </a:rPr>
              <a:t>vs </a:t>
            </a:r>
            <a:br>
              <a:rPr lang="en-US" sz="7200" b="1" dirty="0">
                <a:latin typeface="+mn-lt"/>
              </a:rPr>
            </a:br>
            <a:r>
              <a:rPr lang="en-US" sz="7200" b="1" dirty="0">
                <a:latin typeface="+mn-lt"/>
              </a:rPr>
              <a:t>100 denarii</a:t>
            </a:r>
            <a:br>
              <a:rPr lang="en-US" sz="7200" b="1" dirty="0">
                <a:latin typeface="+mn-lt"/>
              </a:rPr>
            </a:br>
            <a:endParaRPr lang="en-US" sz="7200" b="1" dirty="0">
              <a:latin typeface="+mn-lt"/>
            </a:endParaRPr>
          </a:p>
        </p:txBody>
      </p:sp>
      <p:pic>
        <p:nvPicPr>
          <p:cNvPr id="55298" name="Picture 2" descr="Standing Man in Blue Dress Shirt Pray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691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66218"/>
            <a:ext cx="7086600" cy="1325563"/>
          </a:xfrm>
        </p:spPr>
        <p:txBody>
          <a:bodyPr>
            <a:noAutofit/>
          </a:bodyPr>
          <a:lstStyle/>
          <a:p>
            <a:pPr algn="ctr"/>
            <a:r>
              <a:rPr lang="en-US" sz="7200" b="1" dirty="0">
                <a:latin typeface="+mn-lt"/>
              </a:rPr>
              <a:t>10,000 talents</a:t>
            </a:r>
            <a:br>
              <a:rPr lang="en-US" sz="7200" b="1" dirty="0">
                <a:latin typeface="+mn-lt"/>
              </a:rPr>
            </a:br>
            <a:r>
              <a:rPr lang="en-US" sz="7200" b="1" dirty="0">
                <a:latin typeface="+mn-lt"/>
              </a:rPr>
              <a:t>vs </a:t>
            </a:r>
            <a:br>
              <a:rPr lang="en-US" sz="7200" b="1" dirty="0">
                <a:latin typeface="+mn-lt"/>
              </a:rPr>
            </a:br>
            <a:r>
              <a:rPr lang="en-US" sz="7200" b="1" dirty="0">
                <a:latin typeface="+mn-lt"/>
              </a:rPr>
              <a:t>100 denarii</a:t>
            </a:r>
            <a:br>
              <a:rPr lang="en-US" sz="7200" b="1" dirty="0">
                <a:latin typeface="+mn-lt"/>
              </a:rPr>
            </a:br>
            <a:endParaRPr lang="en-US" sz="7200" b="1" dirty="0">
              <a:latin typeface="+mn-lt"/>
            </a:endParaRPr>
          </a:p>
        </p:txBody>
      </p:sp>
      <p:pic>
        <p:nvPicPr>
          <p:cNvPr id="55298" name="Picture 2" descr="Standing Man in Blue Dress Shirt Pray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2150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676400"/>
            <a:ext cx="6858000" cy="1600200"/>
          </a:xfrm>
        </p:spPr>
        <p:txBody>
          <a:bodyPr>
            <a:noAutofit/>
          </a:bodyPr>
          <a:lstStyle/>
          <a:p>
            <a:pPr algn="ctr"/>
            <a:r>
              <a:rPr lang="en-US" sz="6600" b="1" dirty="0">
                <a:latin typeface="+mn-lt"/>
              </a:rPr>
              <a:t>Forgiveness      Heals Us</a:t>
            </a:r>
            <a:br>
              <a:rPr lang="en-US" sz="6600" b="1" dirty="0">
                <a:latin typeface="+mn-lt"/>
              </a:rPr>
            </a:br>
            <a:endParaRPr lang="en-US" sz="6600" b="1" dirty="0">
              <a:latin typeface="+mn-lt"/>
            </a:endParaRPr>
          </a:p>
        </p:txBody>
      </p:sp>
      <p:pic>
        <p:nvPicPr>
          <p:cNvPr id="1028" name="Picture 4" descr="person forming heart with their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686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324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286000"/>
            <a:ext cx="7315200" cy="1600200"/>
          </a:xfrm>
        </p:spPr>
        <p:txBody>
          <a:bodyPr>
            <a:noAutofit/>
          </a:bodyPr>
          <a:lstStyle/>
          <a:p>
            <a:pPr lvl="0"/>
            <a:r>
              <a:rPr lang="en-US" sz="6000" b="1" dirty="0">
                <a:latin typeface="+mn-lt"/>
              </a:rPr>
              <a:t>Spiritually – Our relationship with God. We appreciate the forgiveness Jesus offers us. </a:t>
            </a:r>
          </a:p>
        </p:txBody>
      </p:sp>
      <p:pic>
        <p:nvPicPr>
          <p:cNvPr id="2050" name="Picture 2" descr="person forming heart with their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969"/>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26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286000"/>
            <a:ext cx="7315200" cy="1600200"/>
          </a:xfrm>
        </p:spPr>
        <p:txBody>
          <a:bodyPr>
            <a:noAutofit/>
          </a:bodyPr>
          <a:lstStyle/>
          <a:p>
            <a:pPr lvl="0"/>
            <a:r>
              <a:rPr lang="en-US" sz="6000" b="1" dirty="0">
                <a:latin typeface="+mn-lt"/>
              </a:rPr>
              <a:t>Physically –Holding onto anger raised your blood pressure.</a:t>
            </a:r>
          </a:p>
        </p:txBody>
      </p:sp>
      <p:pic>
        <p:nvPicPr>
          <p:cNvPr id="2050" name="Picture 2" descr="person forming heart with their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969"/>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4698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286000"/>
            <a:ext cx="7315200" cy="1600200"/>
          </a:xfrm>
        </p:spPr>
        <p:txBody>
          <a:bodyPr>
            <a:noAutofit/>
          </a:bodyPr>
          <a:lstStyle/>
          <a:p>
            <a:pPr lvl="0"/>
            <a:r>
              <a:rPr lang="en-US" sz="6000" b="1" dirty="0">
                <a:latin typeface="+mn-lt"/>
              </a:rPr>
              <a:t>Emotionally – Anger and bitterness that I carry with me can lead to depression and anxiety. </a:t>
            </a:r>
          </a:p>
        </p:txBody>
      </p:sp>
      <p:pic>
        <p:nvPicPr>
          <p:cNvPr id="2050" name="Picture 2" descr="person forming heart with their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969"/>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554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286000"/>
            <a:ext cx="7315200" cy="1600200"/>
          </a:xfrm>
        </p:spPr>
        <p:txBody>
          <a:bodyPr>
            <a:noAutofit/>
          </a:bodyPr>
          <a:lstStyle/>
          <a:p>
            <a:pPr lvl="0"/>
            <a:r>
              <a:rPr lang="en-US" sz="6000" b="1" dirty="0"/>
              <a:t>Jesus knows that the human heart was not created to carry the weight of unforgiveness. </a:t>
            </a:r>
            <a:endParaRPr lang="en-US" sz="6000" b="1" dirty="0">
              <a:latin typeface="+mn-lt"/>
            </a:endParaRPr>
          </a:p>
        </p:txBody>
      </p:sp>
      <p:pic>
        <p:nvPicPr>
          <p:cNvPr id="2050" name="Picture 2" descr="person forming heart with their han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969"/>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58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Vietnam War's Fallen Honored with Wall Replica in Sanfor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6328"/>
            <a:ext cx="12192001" cy="684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2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black vehicle side mirr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2658"/>
            <a:ext cx="12192000" cy="6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374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4200"/>
            <a:ext cx="7467600" cy="1325563"/>
          </a:xfrm>
        </p:spPr>
        <p:txBody>
          <a:bodyPr>
            <a:noAutofit/>
          </a:bodyPr>
          <a:lstStyle/>
          <a:p>
            <a:r>
              <a:rPr lang="en-US" b="1" dirty="0"/>
              <a:t>In the name of Jesus and by the power of His blood, I purpose and choose to forgive [person or situation]. I cancel this debt to me and release [person or situation]. Holy Spirit, come bring your healing and your truth. In Jesus name, amen.</a:t>
            </a:r>
            <a:br>
              <a:rPr lang="en-US" b="1" dirty="0">
                <a:latin typeface="+mn-lt"/>
              </a:rPr>
            </a:br>
            <a:endParaRPr lang="en-US" b="1" dirty="0">
              <a:latin typeface="+mn-lt"/>
            </a:endParaRPr>
          </a:p>
        </p:txBody>
      </p:sp>
      <p:pic>
        <p:nvPicPr>
          <p:cNvPr id="8194" name="Picture 2" descr="Selective Focus Photography of Joy Free Standing Letters With Ligh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05800" y="-1"/>
            <a:ext cx="3902529" cy="693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0425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man leaping on concrete surface near body of water and forest at the distance during d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6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6507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66218"/>
            <a:ext cx="6973012" cy="1325563"/>
          </a:xfrm>
        </p:spPr>
        <p:txBody>
          <a:bodyPr>
            <a:noAutofit/>
          </a:bodyPr>
          <a:lstStyle/>
          <a:p>
            <a:pPr lvl="0"/>
            <a:r>
              <a:rPr lang="en-US" sz="4000" b="1" dirty="0">
                <a:latin typeface="+mn-lt"/>
              </a:rPr>
              <a:t>1. Why do we refer to forgiveness as a process? </a:t>
            </a:r>
            <a:br>
              <a:rPr lang="en-US" sz="4000" b="1" dirty="0">
                <a:latin typeface="+mn-lt"/>
              </a:rPr>
            </a:br>
            <a:r>
              <a:rPr lang="en-US" sz="4000" b="1" dirty="0">
                <a:latin typeface="+mn-lt"/>
              </a:rPr>
              <a:t> </a:t>
            </a:r>
            <a:br>
              <a:rPr lang="en-US" sz="4000" b="1" dirty="0">
                <a:latin typeface="+mn-lt"/>
              </a:rPr>
            </a:br>
            <a:r>
              <a:rPr lang="en-US" sz="4000" b="1" dirty="0">
                <a:latin typeface="+mn-lt"/>
              </a:rPr>
              <a:t>2. Why should we forgive a person that hurt you? </a:t>
            </a:r>
            <a:br>
              <a:rPr lang="en-US" sz="4000" b="1" dirty="0">
                <a:latin typeface="+mn-lt"/>
              </a:rPr>
            </a:br>
            <a:br>
              <a:rPr lang="en-US" sz="4000" b="1" dirty="0">
                <a:latin typeface="+mn-lt"/>
              </a:rPr>
            </a:br>
            <a:r>
              <a:rPr lang="en-US" sz="4000" b="1" dirty="0">
                <a:latin typeface="+mn-lt"/>
              </a:rPr>
              <a:t>3. How does forgiveness benefit you?  </a:t>
            </a:r>
            <a:br>
              <a:rPr lang="en-US" sz="4000" b="1" dirty="0">
                <a:latin typeface="+mn-lt"/>
              </a:rPr>
            </a:br>
            <a:r>
              <a:rPr lang="en-US" sz="4000" b="1" dirty="0">
                <a:latin typeface="+mn-lt"/>
              </a:rPr>
              <a:t> </a:t>
            </a:r>
            <a:br>
              <a:rPr lang="en-US" sz="4000" b="1" dirty="0">
                <a:latin typeface="+mn-lt"/>
              </a:rPr>
            </a:br>
            <a:r>
              <a:rPr lang="en-US" sz="4000" b="1" dirty="0">
                <a:latin typeface="+mn-lt"/>
              </a:rPr>
              <a:t>4. What practical ways have helped you learn to forgive? </a:t>
            </a:r>
          </a:p>
        </p:txBody>
      </p:sp>
      <p:pic>
        <p:nvPicPr>
          <p:cNvPr id="21506" name="Picture 2" descr="person holding beige and black The Adventure Begins-printed mug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30213" y="0"/>
            <a:ext cx="4761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6629400" cy="1325563"/>
          </a:xfrm>
        </p:spPr>
        <p:txBody>
          <a:bodyPr>
            <a:noAutofit/>
          </a:bodyPr>
          <a:lstStyle/>
          <a:p>
            <a:pPr lvl="0" defTabSz="914400">
              <a:lnSpc>
                <a:spcPct val="100000"/>
              </a:lnSpc>
              <a:spcBef>
                <a:spcPts val="0"/>
              </a:spcBef>
              <a:defRPr/>
            </a:pPr>
            <a:r>
              <a:rPr lang="en-US" sz="6000" b="1" dirty="0"/>
              <a:t>Not forgiving your critics is the burden of carrying their criticism with you. </a:t>
            </a:r>
          </a:p>
        </p:txBody>
      </p:sp>
      <p:pic>
        <p:nvPicPr>
          <p:cNvPr id="6146" name="Picture 2" descr="Life Is Now Neon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31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14600"/>
            <a:ext cx="6019800" cy="1325563"/>
          </a:xfrm>
        </p:spPr>
        <p:txBody>
          <a:bodyPr>
            <a:noAutofit/>
          </a:bodyPr>
          <a:lstStyle/>
          <a:p>
            <a:r>
              <a:rPr lang="en-US" sz="6000" b="1" dirty="0"/>
              <a:t>Unforgiveness is allowing someone to live rent free in your brain. </a:t>
            </a:r>
            <a:endParaRPr lang="en-US" sz="6000" dirty="0"/>
          </a:p>
        </p:txBody>
      </p:sp>
      <p:pic>
        <p:nvPicPr>
          <p:cNvPr id="2050" name="Picture 2" descr="closeup photo of room for rent sig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80031" y="0"/>
            <a:ext cx="46119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0202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
      <a:dk1>
        <a:srgbClr val="808080"/>
      </a:dk1>
      <a:lt1>
        <a:srgbClr val="FFFFFF"/>
      </a:lt1>
      <a:dk2>
        <a:srgbClr val="000000"/>
      </a:dk2>
      <a:lt2>
        <a:srgbClr val="000000"/>
      </a:lt2>
      <a:accent1>
        <a:srgbClr val="8C7A6F"/>
      </a:accent1>
      <a:accent2>
        <a:srgbClr val="333399"/>
      </a:accent2>
      <a:accent3>
        <a:srgbClr val="AAAAAA"/>
      </a:accent3>
      <a:accent4>
        <a:srgbClr val="DADADA"/>
      </a:accent4>
      <a:accent5>
        <a:srgbClr val="C5BEBB"/>
      </a:accent5>
      <a:accent6>
        <a:srgbClr val="2D2D8A"/>
      </a:accent6>
      <a:hlink>
        <a:srgbClr val="009999"/>
      </a:hlink>
      <a:folHlink>
        <a:srgbClr val="99CC00"/>
      </a:folHlink>
    </a:clrScheme>
    <a:fontScheme name="Office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C7A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FFFFFF"/>
            </a:solidFill>
            <a:effectLst/>
            <a:latin typeface="Georgia" pitchFamily="25" charset="0"/>
          </a:defRPr>
        </a:defPPr>
      </a:lstStyle>
    </a:spDef>
    <a:lnDef>
      <a:spPr bwMode="auto">
        <a:xfrm>
          <a:off x="0" y="0"/>
          <a:ext cx="1" cy="1"/>
        </a:xfrm>
        <a:custGeom>
          <a:avLst/>
          <a:gdLst/>
          <a:ahLst/>
          <a:cxnLst/>
          <a:rect l="0" t="0" r="0" b="0"/>
          <a:pathLst/>
        </a:custGeom>
        <a:solidFill>
          <a:srgbClr val="8C7A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FFFFFF"/>
            </a:solidFill>
            <a:effectLst/>
            <a:latin typeface="Georgia" pitchFamily="25"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6154</TotalTime>
  <Words>5123</Words>
  <Application>Microsoft Office PowerPoint</Application>
  <PresentationFormat>Widescreen</PresentationFormat>
  <Paragraphs>208</Paragraphs>
  <Slides>72</Slides>
  <Notes>72</Notes>
  <HiddenSlides>6</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72</vt:i4>
      </vt:variant>
    </vt:vector>
  </HeadingPairs>
  <TitlesOfParts>
    <vt:vector size="81" baseType="lpstr">
      <vt:lpstr>Arial</vt:lpstr>
      <vt:lpstr>Calibri</vt:lpstr>
      <vt:lpstr>Calibri Light</vt:lpstr>
      <vt:lpstr>Georgia</vt:lpstr>
      <vt:lpstr>Lucida Grande</vt:lpstr>
      <vt:lpstr>Verdana</vt:lpstr>
      <vt:lpstr>1_Office Theme</vt:lpstr>
      <vt:lpstr>2_Office Theme</vt:lpstr>
      <vt:lpstr>1_Default Design</vt:lpstr>
      <vt:lpstr>PowerPoint Presentation</vt:lpstr>
      <vt:lpstr>PowerPoint Presentation</vt:lpstr>
      <vt:lpstr>1. What forgiveness is not?  </vt:lpstr>
      <vt:lpstr>2. What forgiveness looks like?  </vt:lpstr>
      <vt:lpstr>3. Why should I forgive?  </vt:lpstr>
      <vt:lpstr>Let all bitterness, wrath, anger, clamor, and evil speaking be put away from you, with all malice. And be kind to one another, tenderhearted, forgiving one another, even as God in Christ forgave you.  - Ephesians 4:31, 32 NKJV </vt:lpstr>
      <vt:lpstr>PowerPoint Presentation</vt:lpstr>
      <vt:lpstr>Not forgiving your critics is the burden of carrying their criticism with you. </vt:lpstr>
      <vt:lpstr>Unforgiveness is allowing someone to live rent free in your brain. </vt:lpstr>
      <vt:lpstr>“Life is 10% what happens to you and 90% how you respond to it.” - Chuck Swindoll </vt:lpstr>
      <vt:lpstr>What forgiveness is not? </vt:lpstr>
      <vt:lpstr>The goal of forgiveness is to remember what happened to you in a different way.</vt:lpstr>
      <vt:lpstr>PowerPoint Presentation</vt:lpstr>
      <vt:lpstr>PowerPoint Presentation</vt:lpstr>
      <vt:lpstr>PowerPoint Presentation</vt:lpstr>
      <vt:lpstr>PowerPoint Presentation</vt:lpstr>
      <vt:lpstr>PowerPoint Presentation</vt:lpstr>
      <vt:lpstr>PowerPoint Presentation</vt:lpstr>
      <vt:lpstr>If we confess our sins, He is faithful and just to forgive us our sins and to cleanse us from all unrighteousness. - 1 John 1:9 NKJV </vt:lpstr>
      <vt:lpstr>Let all bitterness, wrath, anger, clamor, and evil speaking be put away from you, with all malice. And be kind to one another, tenderhearted, forgiving one another, even as God in Christ forgave you.  - Ephesians 4:31, 32 NKJV </vt:lpstr>
      <vt:lpstr> </vt:lpstr>
      <vt:lpstr>Forgiveness is free.  Trust is earned.  </vt:lpstr>
      <vt:lpstr>What forgiveness looks like? </vt:lpstr>
      <vt:lpstr>PowerPoint Presentation</vt:lpstr>
      <vt:lpstr>PowerPoint Presentation</vt:lpstr>
      <vt:lpstr>Forgiveness is giving up the hope that the past will be any different. </vt:lpstr>
      <vt:lpstr>Forgiveness is giving up the hope that the past will be any different. </vt:lpstr>
      <vt:lpstr>Then Jesus said, “Father, forgive them, for they do not know what they do. - Luke 23:34 NKJV </vt:lpstr>
      <vt:lpstr>Then Jesus said, “Father, forgive them, for they do not know what they do. - Luke 23:34 NKJV </vt:lpstr>
      <vt:lpstr>PowerPoint Presentation</vt:lpstr>
      <vt:lpstr>PowerPoint Presentation</vt:lpstr>
      <vt:lpstr>PowerPoint Presentation</vt:lpstr>
      <vt:lpstr>PowerPoint Presentation</vt:lpstr>
      <vt:lpstr>Do not be overcome by evil, but overcome evil with good. - Romans 12:21 NKJV </vt:lpstr>
      <vt:lpstr>And forgive us our debts, As we forgive our debtors.  - Matthew 6:12 NKJV </vt:lpstr>
      <vt:lpstr>PowerPoint Presentation</vt:lpstr>
      <vt:lpstr>PowerPoint Presentation</vt:lpstr>
      <vt:lpstr>PowerPoint Presentation</vt:lpstr>
      <vt:lpstr>PowerPoint Presentation</vt:lpstr>
      <vt:lpstr>PowerPoint Presentation</vt:lpstr>
      <vt:lpstr>But I say to you, love your enemies, bless those who curse you, do good to those who hate you, and pray for those who spitefully use you and persecute you. - Matthew 5:44 NKJV </vt:lpstr>
      <vt:lpstr>…that you may be sons of your Father in heaven…  - Matthew 5:45 NKJV </vt:lpstr>
      <vt:lpstr>For as many as are led by the Spirit of God, these are sons of God.   - Romans 8:14 NKJV </vt:lpstr>
      <vt:lpstr>Blessed are the peacemakers, For they shall be called sons of God. - Matthew 5:9 NKJV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Forgiveness is giving up the hope that the past will be any different. </vt:lpstr>
      <vt:lpstr>Brethren, I do not count myself to have apprehended; but one thing I do, forgetting those things which are behind and reaching forward to those things which are ahead.  - Philippians 3:13 NKJV</vt:lpstr>
      <vt:lpstr>Brethren, I do not count myself to have apprehended; but one thing I do, forgetting those things which are behind and reaching forward to those things which are ahead.  - Philippians 3:13 NKJV</vt:lpstr>
      <vt:lpstr>2. Remember, hurting people hurt other people. </vt:lpstr>
      <vt:lpstr>3. The person who hurt you may not know the extent of the hurt they caused. </vt:lpstr>
      <vt:lpstr>To not forgive is like drinking rat poison and hoping the rat dies. </vt:lpstr>
      <vt:lpstr>4. Consider who has forgiven more? God toward us for what we have done or what someone has done to me?  </vt:lpstr>
      <vt:lpstr>Matthew 18:23-29 </vt:lpstr>
      <vt:lpstr>10,000 talents vs  100 denarii </vt:lpstr>
      <vt:lpstr>10,000 talents vs  100 denarii </vt:lpstr>
      <vt:lpstr>10,000 talents vs  100 denarii </vt:lpstr>
      <vt:lpstr>Forgiveness      Heals Us </vt:lpstr>
      <vt:lpstr>Spiritually – Our relationship with God. We appreciate the forgiveness Jesus offers us. </vt:lpstr>
      <vt:lpstr>Physically –Holding onto anger raised your blood pressure.</vt:lpstr>
      <vt:lpstr>Emotionally – Anger and bitterness that I carry with me can lead to depression and anxiety. </vt:lpstr>
      <vt:lpstr>Jesus knows that the human heart was not created to carry the weight of unforgiveness. </vt:lpstr>
      <vt:lpstr>PowerPoint Presentation</vt:lpstr>
      <vt:lpstr>In the name of Jesus and by the power of His blood, I purpose and choose to forgive [person or situation]. I cancel this debt to me and release [person or situation]. Holy Spirit, come bring your healing and your truth. In Jesus name, amen. </vt:lpstr>
      <vt:lpstr>PowerPoint Presentation</vt:lpstr>
      <vt:lpstr>1. Why do we refer to forgiveness as a process?    2. Why should we forgive a person that hurt you?   3. How does forgiveness benefit you?     4. What practical ways have helped you learn to forgive?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Seminar</dc:title>
  <dc:creator>Heidi Baumgartner</dc:creator>
  <cp:lastModifiedBy>Tyler Long</cp:lastModifiedBy>
  <cp:revision>190</cp:revision>
  <dcterms:created xsi:type="dcterms:W3CDTF">2020-04-07T20:55:20Z</dcterms:created>
  <dcterms:modified xsi:type="dcterms:W3CDTF">2024-01-18T21:53:51Z</dcterms:modified>
</cp:coreProperties>
</file>