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10" r:id="rId2"/>
    <p:sldMasterId id="2147483734" r:id="rId3"/>
    <p:sldMasterId id="2147483746" r:id="rId4"/>
  </p:sldMasterIdLst>
  <p:notesMasterIdLst>
    <p:notesMasterId r:id="rId60"/>
  </p:notesMasterIdLst>
  <p:handoutMasterIdLst>
    <p:handoutMasterId r:id="rId61"/>
  </p:handoutMasterIdLst>
  <p:sldIdLst>
    <p:sldId id="328" r:id="rId5"/>
    <p:sldId id="409" r:id="rId6"/>
    <p:sldId id="414" r:id="rId7"/>
    <p:sldId id="339" r:id="rId8"/>
    <p:sldId id="342" r:id="rId9"/>
    <p:sldId id="343" r:id="rId10"/>
    <p:sldId id="344" r:id="rId11"/>
    <p:sldId id="345" r:id="rId12"/>
    <p:sldId id="346" r:id="rId13"/>
    <p:sldId id="347" r:id="rId14"/>
    <p:sldId id="348" r:id="rId15"/>
    <p:sldId id="349" r:id="rId16"/>
    <p:sldId id="404" r:id="rId17"/>
    <p:sldId id="350" r:id="rId18"/>
    <p:sldId id="351" r:id="rId19"/>
    <p:sldId id="352" r:id="rId20"/>
    <p:sldId id="355" r:id="rId21"/>
    <p:sldId id="405" r:id="rId22"/>
    <p:sldId id="357" r:id="rId23"/>
    <p:sldId id="358" r:id="rId24"/>
    <p:sldId id="359" r:id="rId25"/>
    <p:sldId id="360" r:id="rId26"/>
    <p:sldId id="361" r:id="rId27"/>
    <p:sldId id="362" r:id="rId28"/>
    <p:sldId id="363" r:id="rId29"/>
    <p:sldId id="365" r:id="rId30"/>
    <p:sldId id="366" r:id="rId31"/>
    <p:sldId id="367" r:id="rId32"/>
    <p:sldId id="369" r:id="rId33"/>
    <p:sldId id="370" r:id="rId34"/>
    <p:sldId id="372" r:id="rId35"/>
    <p:sldId id="371" r:id="rId36"/>
    <p:sldId id="373" r:id="rId37"/>
    <p:sldId id="374" r:id="rId38"/>
    <p:sldId id="375" r:id="rId39"/>
    <p:sldId id="377" r:id="rId40"/>
    <p:sldId id="376" r:id="rId41"/>
    <p:sldId id="407" r:id="rId42"/>
    <p:sldId id="378" r:id="rId43"/>
    <p:sldId id="353" r:id="rId44"/>
    <p:sldId id="354" r:id="rId45"/>
    <p:sldId id="380" r:id="rId46"/>
    <p:sldId id="383" r:id="rId47"/>
    <p:sldId id="381" r:id="rId48"/>
    <p:sldId id="385" r:id="rId49"/>
    <p:sldId id="384" r:id="rId50"/>
    <p:sldId id="386" r:id="rId51"/>
    <p:sldId id="387" r:id="rId52"/>
    <p:sldId id="388" r:id="rId53"/>
    <p:sldId id="389" r:id="rId54"/>
    <p:sldId id="390" r:id="rId55"/>
    <p:sldId id="401" r:id="rId56"/>
    <p:sldId id="402" r:id="rId57"/>
    <p:sldId id="403" r:id="rId58"/>
    <p:sldId id="317" r:id="rId5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4329" autoAdjust="0"/>
  </p:normalViewPr>
  <p:slideViewPr>
    <p:cSldViewPr>
      <p:cViewPr varScale="1">
        <p:scale>
          <a:sx n="89" d="100"/>
          <a:sy n="89" d="100"/>
        </p:scale>
        <p:origin x="736"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In-laws – How will you deal with the crazy people in each other’s families?  </a:t>
            </a:r>
            <a:r>
              <a:rPr lang="en-US" sz="1200" kern="1200" dirty="0">
                <a:solidFill>
                  <a:schemeClr val="tx1"/>
                </a:solidFill>
                <a:effectLst/>
                <a:latin typeface="+mn-lt"/>
                <a:ea typeface="+mn-ea"/>
                <a:cs typeface="+mn-cs"/>
              </a:rPr>
              <a:t>Every family has crazy in it. If you don’t think there is crazy in your family, then it is you. Heard the story of a couple that was out on a Sunday drive. As they went by a field full of animals, the husband snickered, “Family of yours?” Without missing a beat, his wife said: “Yeah, my in-laws!”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3602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 Religion – You need to agree on religion. It is very rare for a couple to have a long, happy marriage when there is no agreement on religion. Flirt to Convert = Bad Idea</a:t>
            </a:r>
          </a:p>
          <a:p>
            <a:pPr lvl="0"/>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4987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couple of other data points that could be added: </a:t>
            </a:r>
            <a:r>
              <a:rPr lang="en-US" sz="1200" b="1" kern="1200" dirty="0">
                <a:solidFill>
                  <a:schemeClr val="tx1"/>
                </a:solidFill>
                <a:effectLst/>
                <a:latin typeface="+mn-lt"/>
                <a:ea typeface="+mn-ea"/>
                <a:cs typeface="+mn-cs"/>
              </a:rPr>
              <a:t>If the household income stays over 50k.</a:t>
            </a:r>
            <a:r>
              <a:rPr lang="en-US" sz="1200" b="1" kern="1200" baseline="0" dirty="0">
                <a:solidFill>
                  <a:schemeClr val="tx1"/>
                </a:solidFill>
                <a:effectLst/>
                <a:latin typeface="+mn-lt"/>
                <a:ea typeface="+mn-ea"/>
                <a:cs typeface="+mn-cs"/>
              </a:rPr>
              <a:t> Y</a:t>
            </a:r>
            <a:r>
              <a:rPr lang="en-US" sz="1200" b="1" kern="1200" dirty="0">
                <a:solidFill>
                  <a:schemeClr val="tx1"/>
                </a:solidFill>
                <a:effectLst/>
                <a:latin typeface="+mn-lt"/>
                <a:ea typeface="+mn-ea"/>
                <a:cs typeface="+mn-cs"/>
              </a:rPr>
              <a:t>ou did not have a child prior to marriage.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You both graduate from college. </a:t>
            </a:r>
            <a:r>
              <a:rPr lang="en-US" sz="1200" kern="1200" dirty="0">
                <a:solidFill>
                  <a:schemeClr val="tx1"/>
                </a:solidFill>
                <a:effectLst/>
                <a:latin typeface="+mn-lt"/>
                <a:ea typeface="+mn-ea"/>
                <a:cs typeface="+mn-cs"/>
              </a:rPr>
              <a:t>These are all variables that you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12</a:t>
            </a:fld>
            <a:endParaRPr lang="en-US"/>
          </a:p>
        </p:txBody>
      </p:sp>
    </p:spTree>
    <p:extLst>
      <p:ext uri="{BB962C8B-B14F-4D97-AF65-F5344CB8AC3E}">
        <p14:creationId xmlns:p14="http://schemas.microsoft.com/office/powerpoint/2010/main" val="124153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If you do these plus the previous four, your divorce rate drops to less than 5%. </a:t>
            </a:r>
            <a:r>
              <a:rPr lang="en-US" sz="1200" kern="1200" dirty="0">
                <a:solidFill>
                  <a:schemeClr val="tx1"/>
                </a:solidFill>
                <a:effectLst/>
                <a:latin typeface="+mn-lt"/>
                <a:ea typeface="+mn-ea"/>
                <a:cs typeface="+mn-cs"/>
              </a:rPr>
              <a:t>In addition to these variables, there are other things that can either make or break any marriage. There are 4 stages that couples go through in a relationships. 1. Euphoria or the Honeymoon stage  During this first stage, your brain is filled with a chemical called phenethylamine. This gives us the euphoric high that causes us to not see a person’s fault. Have you heard the saying that “Love is Blind?” Lasts a few months to about 4 years with the averaging being 18 months. 2. non-Euphoria or reality 3. Despicable stage. This is where you start thinking “why did I marry this person?” This is often the stage were divorce takes place. This is also the stage were most couples get marriage counseling 4. Toleration. In this stage, you will see people that have been married for 50 years and the questions is asked “How did you learn to tolerate </a:t>
            </a:r>
            <a:r>
              <a:rPr lang="en-US" sz="1200" kern="1200">
                <a:solidFill>
                  <a:schemeClr val="tx1"/>
                </a:solidFill>
                <a:effectLst/>
                <a:latin typeface="+mn-lt"/>
                <a:ea typeface="+mn-ea"/>
                <a:cs typeface="+mn-cs"/>
              </a:rPr>
              <a:t>each other?”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8186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 John Gottman from the Gottman Institute has spent decades studying relationships. Within 15 minutes of watching a couple interact, Dr. Gottman can predict with a 91% accuracy if they will get a divorce.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14</a:t>
            </a:fld>
            <a:endParaRPr lang="en-US"/>
          </a:p>
        </p:txBody>
      </p:sp>
    </p:spTree>
    <p:extLst>
      <p:ext uri="{BB962C8B-B14F-4D97-AF65-F5344CB8AC3E}">
        <p14:creationId xmlns:p14="http://schemas.microsoft.com/office/powerpoint/2010/main" val="187011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his book The Seven Principles for Making Marriage Work, Dr. Gottman writes, </a:t>
            </a:r>
            <a:r>
              <a:rPr lang="en-US" sz="1200" b="1" kern="1200" dirty="0">
                <a:solidFill>
                  <a:schemeClr val="tx1"/>
                </a:solidFill>
                <a:effectLst/>
                <a:latin typeface="+mn-lt"/>
                <a:ea typeface="+mn-ea"/>
                <a:cs typeface="+mn-cs"/>
              </a:rPr>
              <a:t>“What can make a marriage work is surprisingly simple. Happily married couples aren’t smarter, richer, or more psychologically astute than others.” </a:t>
            </a:r>
            <a:r>
              <a:rPr lang="en-US" sz="1200" kern="1200" dirty="0">
                <a:solidFill>
                  <a:schemeClr val="tx1"/>
                </a:solidFill>
                <a:effectLst/>
                <a:latin typeface="+mn-lt"/>
                <a:ea typeface="+mn-ea"/>
                <a:cs typeface="+mn-cs"/>
              </a:rPr>
              <a:t>He goes on to describe how these couples interact in their everyday lives. The healthy couples can keep any negative thoughts and feelings about each other (which all couples have) from overwhelming their positive feelings towards each other.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85531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When healthy couples think about their spouse, they focus on the positive attributes rather than the negative ones</a:t>
            </a:r>
            <a:r>
              <a:rPr lang="en-US" sz="1200" kern="1200" dirty="0">
                <a:solidFill>
                  <a:schemeClr val="tx1"/>
                </a:solidFill>
                <a:effectLst/>
                <a:latin typeface="+mn-lt"/>
                <a:ea typeface="+mn-ea"/>
                <a:cs typeface="+mn-cs"/>
              </a:rPr>
              <a:t>. Long-simmering negative thoughts about one’s spouse will breakdown their friendship quicker than just about anything.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5688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Happy marriages are based on a deep friendship</a:t>
            </a:r>
            <a:r>
              <a:rPr lang="en-US" sz="1200" kern="1200" dirty="0">
                <a:solidFill>
                  <a:schemeClr val="tx1"/>
                </a:solidFill>
                <a:effectLst/>
                <a:latin typeface="+mn-lt"/>
                <a:ea typeface="+mn-ea"/>
                <a:cs typeface="+mn-cs"/>
              </a:rPr>
              <a:t>. By friendship, there is mutual respect and enjoyment of each other’s company. Many people think that it takes romantic vacations and expensive gifts on Valentine’s Day to maintain a healthy marriage. These are great to have, but far more critical are the everyday interactions that couples have with each other. Many couples that take lavish romantic vacations have fallen out of love in their daily lives.</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17</a:t>
            </a:fld>
            <a:endParaRPr lang="en-US"/>
          </a:p>
        </p:txBody>
      </p:sp>
    </p:spTree>
    <p:extLst>
      <p:ext uri="{BB962C8B-B14F-4D97-AF65-F5344CB8AC3E}">
        <p14:creationId xmlns:p14="http://schemas.microsoft.com/office/powerpoint/2010/main" val="331398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you want me to share how Dr. Gottman can predict with 90% accuracy if a marriage will last? I’m so glad that you said yes because I was going to share it with you anyways. </a:t>
            </a:r>
            <a:r>
              <a:rPr lang="en-US" sz="1200" kern="1200" dirty="0">
                <a:solidFill>
                  <a:schemeClr val="tx1"/>
                </a:solidFill>
                <a:effectLst/>
                <a:latin typeface="+mn-lt"/>
                <a:ea typeface="+mn-ea"/>
                <a:cs typeface="+mn-cs"/>
                <a:sym typeface="Wingdings" panose="05000000000000000000" pitchFamily="2" charset="2"/>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5679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secret weapon that healthy married couples use, and it is called </a:t>
            </a:r>
            <a:r>
              <a:rPr lang="en-US" sz="1200" b="1" kern="1200" dirty="0">
                <a:solidFill>
                  <a:schemeClr val="tx1"/>
                </a:solidFill>
                <a:effectLst/>
                <a:latin typeface="+mn-lt"/>
                <a:ea typeface="+mn-ea"/>
                <a:cs typeface="+mn-cs"/>
              </a:rPr>
              <a:t>“repair attempts.” </a:t>
            </a:r>
            <a:r>
              <a:rPr lang="en-US" sz="1200" kern="1200" dirty="0">
                <a:solidFill>
                  <a:schemeClr val="tx1"/>
                </a:solidFill>
                <a:effectLst/>
                <a:latin typeface="+mn-lt"/>
                <a:ea typeface="+mn-ea"/>
                <a:cs typeface="+mn-cs"/>
              </a:rPr>
              <a:t>You see, every couple is going to have disagreements, no matter how close of a friendship they have. Emotionally intelligent couples, whether they know it or not, are able to use this secret weapon we call repair attempts to keep their marriage healthy.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19</a:t>
            </a:fld>
            <a:endParaRPr lang="en-US"/>
          </a:p>
        </p:txBody>
      </p:sp>
    </p:spTree>
    <p:extLst>
      <p:ext uri="{BB962C8B-B14F-4D97-AF65-F5344CB8AC3E}">
        <p14:creationId xmlns:p14="http://schemas.microsoft.com/office/powerpoint/2010/main" val="412390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#8 How to Have an Emotionally Healthy Marriage - </a:t>
            </a:r>
            <a:r>
              <a:rPr lang="en-US" sz="1200" kern="1200" dirty="0">
                <a:solidFill>
                  <a:schemeClr val="tx1"/>
                </a:solidFill>
                <a:effectLst/>
                <a:latin typeface="+mn-lt"/>
                <a:ea typeface="+mn-ea"/>
                <a:cs typeface="+mn-cs"/>
              </a:rPr>
              <a:t>I heard the story about a funeral that was being held for a woman. Her husband, along with her entire family, attended the service. As the pallbearers were carrying her out of the church, they accidentally bumped the wall with the casket, and they heard a moan come from inside the casket. So they set the casket down and opened it up, and the woman was alive. Not only was she alive, but this lady ended up living ten more years before she eventually died. At her second funeral, the pallbearers were carrying her casket out of the same church when they heard her husband yell, “watch out for the wall!”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BTW – This is not a true 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345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repair attempt can be an action or a statement that prevents negativity from escalating out of control. Here’s an example of a repair attempt. A couple is trying to get ready for an important appointment, but they are starting to run behind. The husband is asking his wife to “HURRY UP” because they are going to be late. The husband uses a harsh tone in asking his wife to hurry up. When they get into the car and pull out of their driveway, the husband puts his hand on his wife’s knee and says, “You look really beautiful today.” Though the husband is not officially apologizing, he is handing her an olive branch in an attempt to repair his impatience. Couples that are successful with their repair attempts have happier marriages.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66358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Harsh Start-ups –</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Did you know that statistically speaking, over 90% of the time, you can predict the outcome of a conversation based on the first couple of minutes of dialogue? When a couple’s communication with each other starts with a </a:t>
            </a:r>
            <a:r>
              <a:rPr lang="en-US" sz="1200" b="1" kern="1200" dirty="0">
                <a:solidFill>
                  <a:schemeClr val="tx1"/>
                </a:solidFill>
                <a:effectLst/>
                <a:latin typeface="+mn-lt"/>
                <a:ea typeface="+mn-ea"/>
                <a:cs typeface="+mn-cs"/>
              </a:rPr>
              <a:t>harsh start-up, </a:t>
            </a:r>
            <a:r>
              <a:rPr lang="en-US" sz="1200" kern="1200" dirty="0">
                <a:solidFill>
                  <a:schemeClr val="tx1"/>
                </a:solidFill>
                <a:effectLst/>
                <a:latin typeface="+mn-lt"/>
                <a:ea typeface="+mn-ea"/>
                <a:cs typeface="+mn-cs"/>
              </a:rPr>
              <a:t>such as criticism or sarcasm, then the conversation will end on a negative note.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21</a:t>
            </a:fld>
            <a:endParaRPr lang="en-US"/>
          </a:p>
        </p:txBody>
      </p:sp>
    </p:spTree>
    <p:extLst>
      <p:ext uri="{BB962C8B-B14F-4D97-AF65-F5344CB8AC3E}">
        <p14:creationId xmlns:p14="http://schemas.microsoft.com/office/powerpoint/2010/main" val="3496644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you to begin thinking about how you start your conversations with your spouse. It’s easy to get lazy and fall into the habit of starting conversations with negativity, or a harsh start-up. I encourage you, the next time you find yourself starting a conversation with a harsh start-up, pause, take a breather, think conversation rewind, and start the conversation over. Work on changing your harsh start-ups to soft start-ups.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6408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tells us in the book of Ephesians 4:2</a:t>
            </a:r>
            <a:r>
              <a:rPr lang="en-US" sz="1200" b="1" kern="1200" dirty="0">
                <a:solidFill>
                  <a:schemeClr val="tx1"/>
                </a:solidFill>
                <a:effectLst/>
                <a:latin typeface="+mn-lt"/>
                <a:ea typeface="+mn-ea"/>
                <a:cs typeface="+mn-cs"/>
              </a:rPr>
              <a:t>, “with all humility and gentleness, with patience, showing tolerance for one another in love.” </a:t>
            </a:r>
            <a:r>
              <a:rPr lang="en-US" sz="1200" kern="1200" dirty="0">
                <a:solidFill>
                  <a:schemeClr val="tx1"/>
                </a:solidFill>
                <a:effectLst/>
                <a:latin typeface="+mn-lt"/>
                <a:ea typeface="+mn-ea"/>
                <a:cs typeface="+mn-cs"/>
              </a:rPr>
              <a:t>NASB</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23</a:t>
            </a:fld>
            <a:endParaRPr lang="en-US"/>
          </a:p>
        </p:txBody>
      </p:sp>
    </p:spTree>
    <p:extLst>
      <p:ext uri="{BB962C8B-B14F-4D97-AF65-F5344CB8AC3E}">
        <p14:creationId xmlns:p14="http://schemas.microsoft.com/office/powerpoint/2010/main" val="253190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heard the story of lady that was teaching the children’s story at church. She asked the kids if any of them could share a verse in the Bible that talks about marriage. A little boy raised his hand and said: “Father forgive them, for they know not what they do.” </a:t>
            </a:r>
            <a:r>
              <a:rPr lang="en-US" sz="1200" kern="1200" dirty="0">
                <a:solidFill>
                  <a:schemeClr val="tx1"/>
                </a:solidFill>
                <a:effectLst/>
                <a:latin typeface="+mn-lt"/>
                <a:ea typeface="+mn-ea"/>
                <a:cs typeface="+mn-cs"/>
                <a:sym typeface="Wingdings" panose="05000000000000000000" pitchFamily="2" charset="2"/>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6421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Four Horsemen of the Apocalypse –</a:t>
            </a:r>
            <a:r>
              <a:rPr lang="en-US" sz="1200" kern="1200" dirty="0">
                <a:solidFill>
                  <a:schemeClr val="tx1"/>
                </a:solidFill>
                <a:effectLst/>
                <a:latin typeface="+mn-lt"/>
                <a:ea typeface="+mn-ea"/>
                <a:cs typeface="+mn-cs"/>
              </a:rPr>
              <a:t> When you think of the Four Horsemen of the Apocalypse, you may be drawn to the book of Revelation in the Bible. However, when it comes to marriage, the Four Horsemen of the Apocalypse are Criticism, Contempt, Defensiveness, and Stonewalling. These horsemen do not all come in a specific order; instead, they come and go and repeat depending on what is happening in the relationship. Most of the time, Stonewalling is the last of the four horsemen to show up. Let’s spend a few minutes breaking down the four horsemen.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25</a:t>
            </a:fld>
            <a:endParaRPr lang="en-US"/>
          </a:p>
        </p:txBody>
      </p:sp>
    </p:spTree>
    <p:extLst>
      <p:ext uri="{BB962C8B-B14F-4D97-AF65-F5344CB8AC3E}">
        <p14:creationId xmlns:p14="http://schemas.microsoft.com/office/powerpoint/2010/main" val="2884417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 there is Criticism</a:t>
            </a:r>
            <a:r>
              <a:rPr lang="en-US" sz="1200" kern="1200" dirty="0">
                <a:solidFill>
                  <a:schemeClr val="tx1"/>
                </a:solidFill>
                <a:effectLst/>
                <a:latin typeface="+mn-lt"/>
                <a:ea typeface="+mn-ea"/>
                <a:cs typeface="+mn-cs"/>
              </a:rPr>
              <a:t> – In marriages, there will always be something that your spouse does that you could complain about. Please know that there is a difference between a complaint and a criticism. You see, a complaint focuses on a specific event. In contrast, criticism focuses on the other person’s character or personality. Emotionally intelligent couples avoid critical comments.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26</a:t>
            </a:fld>
            <a:endParaRPr lang="en-US"/>
          </a:p>
        </p:txBody>
      </p:sp>
    </p:spTree>
    <p:extLst>
      <p:ext uri="{BB962C8B-B14F-4D97-AF65-F5344CB8AC3E}">
        <p14:creationId xmlns:p14="http://schemas.microsoft.com/office/powerpoint/2010/main" val="79189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Sadly, criticism is very common in relationships. If you or your spouse find yourselves in the trap of criticizing each other and do nothing to fix it, be careful. Stay clear of critical comments because criticism paves the way for contempt.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81351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Second there is Contempt</a:t>
            </a:r>
            <a:r>
              <a:rPr lang="en-US" sz="1200" kern="1200" dirty="0">
                <a:solidFill>
                  <a:schemeClr val="tx1"/>
                </a:solidFill>
                <a:effectLst/>
                <a:latin typeface="+mn-lt"/>
                <a:ea typeface="+mn-ea"/>
                <a:cs typeface="+mn-cs"/>
              </a:rPr>
              <a:t> – Being sarcastic, cynical, name-calling, mockery, eye-rolling, hostile humor, etc. are all forms of contempt. Saying things like “Way to go Einstein” or “Regular genius, aren’t you” are all forms of contempt. In short, contempt is a form of disrespect. Contempt happens when someone in a relationship demeans their partner by taking the high moral ground.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28</a:t>
            </a:fld>
            <a:endParaRPr lang="en-US"/>
          </a:p>
        </p:txBody>
      </p:sp>
    </p:spTree>
    <p:extLst>
      <p:ext uri="{BB962C8B-B14F-4D97-AF65-F5344CB8AC3E}">
        <p14:creationId xmlns:p14="http://schemas.microsoft.com/office/powerpoint/2010/main" val="4064725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book Why Marriages Succeed or Fail, Dr. Gottman writes, </a:t>
            </a:r>
            <a:r>
              <a:rPr lang="en-US" sz="1200" b="1" kern="1200" dirty="0">
                <a:solidFill>
                  <a:schemeClr val="tx1"/>
                </a:solidFill>
                <a:effectLst/>
                <a:latin typeface="+mn-lt"/>
                <a:ea typeface="+mn-ea"/>
                <a:cs typeface="+mn-cs"/>
              </a:rPr>
              <a:t>“When contempt begins to overwhelm your relationship, you tend to forget entirely your partner’s positive qualities, at least while you’re feeling upset. You can’t remember a single positive quality or act.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29</a:t>
            </a:fld>
            <a:endParaRPr lang="en-US"/>
          </a:p>
        </p:txBody>
      </p:sp>
    </p:spTree>
    <p:extLst>
      <p:ext uri="{BB962C8B-B14F-4D97-AF65-F5344CB8AC3E}">
        <p14:creationId xmlns:p14="http://schemas.microsoft.com/office/powerpoint/2010/main" val="48252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 sure none of us what this kind of a marriage. It has been said that if love is a dream, then marriage is the alarm clock.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some, there are three rings involved in their marriage. There is the engagement ring, the wedding ring, and then the suffering.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You can measure the health of relationship by looking at the length of lag time that we take to discuss problems.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076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immediate decay of admiration is an important reason why contempt ought to be banned from marital interactions.”</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745806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Contempt is fueled by long-simmering negative thoughts about one’s partner. These negative thoughts about one’s spouse will continue if their differences are not resolved. </a:t>
            </a:r>
            <a:r>
              <a:rPr lang="en-US" sz="1200" b="1" kern="1200" dirty="0">
                <a:solidFill>
                  <a:schemeClr val="tx1"/>
                </a:solidFill>
                <a:effectLst/>
                <a:latin typeface="+mn-lt"/>
                <a:ea typeface="+mn-ea"/>
                <a:cs typeface="+mn-cs"/>
              </a:rPr>
              <a:t>Emotionally intelligent couples stay clear of consuming their mind with negative thoughts about their spouse.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37432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third horsemen is Defensiveness</a:t>
            </a:r>
            <a:r>
              <a:rPr lang="en-US" sz="1200" kern="1200" dirty="0">
                <a:solidFill>
                  <a:schemeClr val="tx1"/>
                </a:solidFill>
                <a:effectLst/>
                <a:latin typeface="+mn-lt"/>
                <a:ea typeface="+mn-ea"/>
                <a:cs typeface="+mn-cs"/>
              </a:rPr>
              <a:t> – Defensiveness is a way of blaming your partner. An example of defensiveness is when someone tries to play the innocent victim. Whenever you are criticized, it is natural to put up your guard. Some of us have done this for so long that is has become very natural regarding just about anything. For example, your spouse asks you, “Have you seen my car keys?” You quickly respond, “I didn’t touch them.”</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32</a:t>
            </a:fld>
            <a:endParaRPr lang="en-US"/>
          </a:p>
        </p:txBody>
      </p:sp>
    </p:spTree>
    <p:extLst>
      <p:ext uri="{BB962C8B-B14F-4D97-AF65-F5344CB8AC3E}">
        <p14:creationId xmlns:p14="http://schemas.microsoft.com/office/powerpoint/2010/main" val="1826911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Again, marriages that have harsh start-ups where criticism and contempt lead to defensiveness, eventually one of the partners will tune out the other partner</a:t>
            </a:r>
            <a:r>
              <a:rPr lang="en-US" sz="1200" kern="1200" dirty="0">
                <a:solidFill>
                  <a:schemeClr val="tx1"/>
                </a:solidFill>
                <a:effectLst/>
                <a:latin typeface="+mn-lt"/>
                <a:ea typeface="+mn-ea"/>
                <a:cs typeface="+mn-cs"/>
              </a:rPr>
              <a:t>. This leads to stonewalling.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77277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Our fourth horsemen is Stonewalling</a:t>
            </a:r>
            <a:r>
              <a:rPr lang="en-US" sz="1200" kern="1200" dirty="0">
                <a:solidFill>
                  <a:schemeClr val="tx1"/>
                </a:solidFill>
                <a:effectLst/>
                <a:latin typeface="+mn-lt"/>
                <a:ea typeface="+mn-ea"/>
                <a:cs typeface="+mn-cs"/>
              </a:rPr>
              <a:t> – Think about the husband that gets home from a long day at work. Rather than ask him how his day went, his wife has a harsh start-up and begins to criticize him. This bombardment of criticism leads the husband to start staying at his job later into the evening, or when he does get home, he sits in front of the TV and ignores his wife.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34</a:t>
            </a:fld>
            <a:endParaRPr lang="en-US"/>
          </a:p>
        </p:txBody>
      </p:sp>
    </p:spTree>
    <p:extLst>
      <p:ext uri="{BB962C8B-B14F-4D97-AF65-F5344CB8AC3E}">
        <p14:creationId xmlns:p14="http://schemas.microsoft.com/office/powerpoint/2010/main" val="1190223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Sitting in front of the TV causes his wife to yell even more, so the husband decides to get up and leave the room. What the husband has done is disengage from his wife as well as his marriage. The husband is avoiding his wife, while at the same time avoiding his marriage. If the husband hasn’t left his marriage physically, then he leaves it emotionally.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664430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When it comes to stonewalling, who do you think does it more, men or women? </a:t>
            </a:r>
            <a:r>
              <a:rPr lang="en-US" sz="1200" kern="1200" dirty="0">
                <a:solidFill>
                  <a:schemeClr val="tx1"/>
                </a:solidFill>
                <a:effectLst/>
                <a:latin typeface="+mn-lt"/>
                <a:ea typeface="+mn-ea"/>
                <a:cs typeface="+mn-cs"/>
              </a:rPr>
              <a:t>(Men do it more.) Stonewalling typically takes place as a result of criticism, contempt, and defensiveness. When someone feels psychologically and physically overwhelmed, as if they are being attacked on all sides, they begin to feel flooded.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74620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Flooding </a:t>
            </a:r>
            <a:r>
              <a:rPr lang="en-US" sz="1200" kern="1200" dirty="0">
                <a:solidFill>
                  <a:schemeClr val="tx1"/>
                </a:solidFill>
                <a:effectLst/>
                <a:latin typeface="+mn-lt"/>
                <a:ea typeface="+mn-ea"/>
                <a:cs typeface="+mn-cs"/>
              </a:rPr>
              <a:t>is when you feel so overwhelmed by your partner’s intense attack on you, that you will do anything to avoid it. Before too long, the spouse that experienced criticism and contempt anticipates the feeling of being flooded, and they will disengage emotionally from the relationship.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37</a:t>
            </a:fld>
            <a:endParaRPr lang="en-US"/>
          </a:p>
        </p:txBody>
      </p:sp>
    </p:spTree>
    <p:extLst>
      <p:ext uri="{BB962C8B-B14F-4D97-AF65-F5344CB8AC3E}">
        <p14:creationId xmlns:p14="http://schemas.microsoft.com/office/powerpoint/2010/main" val="1113628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When you combine a harsh start-up, with constant flooding by the frequent presence of the Four Horsemen (criticism, contempt, defensiveness, and stonewalling), the relationship is in trouble. </a:t>
            </a:r>
            <a:r>
              <a:rPr lang="en-US" sz="1200" kern="1200" dirty="0">
                <a:solidFill>
                  <a:schemeClr val="tx1"/>
                </a:solidFill>
                <a:effectLst/>
                <a:latin typeface="+mn-lt"/>
                <a:ea typeface="+mn-ea"/>
                <a:cs typeface="+mn-cs"/>
              </a:rPr>
              <a:t>When you experience flooding, your heart starts beating faster, adrenaline is released, and your fight or flight response kicks in. When this happens, it is best to take a break and cool off, because it is nearly impossible to have a productive problem-solving discussion.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14183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One of the most essential things in any marriage is how good the repair attempts are? Repair attempts prevent your heart from racing, which makes you feel flooded. </a:t>
            </a:r>
            <a:r>
              <a:rPr lang="en-US" sz="1200" b="1" kern="1200" dirty="0">
                <a:solidFill>
                  <a:schemeClr val="tx1"/>
                </a:solidFill>
                <a:effectLst/>
                <a:latin typeface="+mn-lt"/>
                <a:ea typeface="+mn-ea"/>
                <a:cs typeface="+mn-cs"/>
              </a:rPr>
              <a:t>Couples who are good at repair attempts are more likely to have healthy marriages. </a:t>
            </a:r>
            <a:r>
              <a:rPr lang="en-US" sz="1200" kern="1200" dirty="0">
                <a:solidFill>
                  <a:schemeClr val="tx1"/>
                </a:solidFill>
                <a:effectLst/>
                <a:latin typeface="+mn-lt"/>
                <a:ea typeface="+mn-ea"/>
                <a:cs typeface="+mn-cs"/>
              </a:rPr>
              <a:t>Marriages need to break the vicious cycle of failed repair attempts, the four horsemen, and flooding.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39</a:t>
            </a:fld>
            <a:endParaRPr lang="en-US"/>
          </a:p>
        </p:txBody>
      </p:sp>
    </p:spTree>
    <p:extLst>
      <p:ext uri="{BB962C8B-B14F-4D97-AF65-F5344CB8AC3E}">
        <p14:creationId xmlns:p14="http://schemas.microsoft.com/office/powerpoint/2010/main" val="341280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 like to find out what kind of audience I have here tonight. How many people here tonight are single (raise your hand)? Okay, single people, take a quick look around the room. </a:t>
            </a:r>
            <a:r>
              <a:rPr lang="en-US" sz="1200" kern="1200" dirty="0">
                <a:solidFill>
                  <a:schemeClr val="tx1"/>
                </a:solidFill>
                <a:effectLst/>
                <a:latin typeface="+mn-lt"/>
                <a:ea typeface="+mn-ea"/>
                <a:cs typeface="+mn-cs"/>
                <a:sym typeface="Wingdings" panose="05000000000000000000" pitchFamily="2" charset="2"/>
              </a:rPr>
              <a:t></a:t>
            </a:r>
            <a:r>
              <a:rPr lang="en-US" sz="1200" kern="1200" baseline="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How many people here are married? Raise your hand if you have been married for more than a year. What about 10 years, 20 years, 30 years, 40 years, 50 years? Who has been married here the longest?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a:t>
            </a:fld>
            <a:endParaRPr lang="en-US"/>
          </a:p>
        </p:txBody>
      </p:sp>
    </p:spTree>
    <p:extLst>
      <p:ext uri="{BB962C8B-B14F-4D97-AF65-F5344CB8AC3E}">
        <p14:creationId xmlns:p14="http://schemas.microsoft.com/office/powerpoint/2010/main" val="4154324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tells us in Romans 12:18,</a:t>
            </a:r>
            <a:r>
              <a:rPr lang="en-US" sz="1200" b="1" kern="1200" dirty="0">
                <a:solidFill>
                  <a:schemeClr val="tx1"/>
                </a:solidFill>
                <a:effectLst/>
                <a:latin typeface="+mn-lt"/>
                <a:ea typeface="+mn-ea"/>
                <a:cs typeface="+mn-cs"/>
              </a:rPr>
              <a:t> “If it is possible, as much as depends on you, live peaceably with all men.” </a:t>
            </a:r>
            <a:r>
              <a:rPr lang="en-US" sz="1200" kern="1200" dirty="0">
                <a:solidFill>
                  <a:schemeClr val="tx1"/>
                </a:solidFill>
                <a:effectLst/>
                <a:latin typeface="+mn-lt"/>
                <a:ea typeface="+mn-ea"/>
                <a:cs typeface="+mn-cs"/>
              </a:rPr>
              <a:t>NKJV. Living at peace would include our spouse.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40</a:t>
            </a:fld>
            <a:endParaRPr lang="en-US"/>
          </a:p>
        </p:txBody>
      </p:sp>
    </p:spTree>
    <p:extLst>
      <p:ext uri="{BB962C8B-B14F-4D97-AF65-F5344CB8AC3E}">
        <p14:creationId xmlns:p14="http://schemas.microsoft.com/office/powerpoint/2010/main" val="1320718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Neil Clark, the founder of eHarmony, gave some of the best advice to anyone that is thinking about marriage. He said:</a:t>
            </a:r>
            <a:r>
              <a:rPr lang="en-US" sz="1200" b="1" kern="1200" dirty="0">
                <a:solidFill>
                  <a:schemeClr val="tx1"/>
                </a:solidFill>
                <a:effectLst/>
                <a:latin typeface="+mn-lt"/>
                <a:ea typeface="+mn-ea"/>
                <a:cs typeface="+mn-cs"/>
              </a:rPr>
              <a:t> “Get yourself healthy before you get yourself married.” </a:t>
            </a:r>
            <a:r>
              <a:rPr lang="en-US" sz="1200" b="0" kern="1200" dirty="0">
                <a:solidFill>
                  <a:schemeClr val="tx1"/>
                </a:solidFill>
                <a:effectLst/>
                <a:latin typeface="+mn-lt"/>
                <a:ea typeface="+mn-ea"/>
                <a:cs typeface="+mn-cs"/>
              </a:rPr>
              <a:t>The reason he said this is because your relationship can only be as healthy as you are.</a:t>
            </a:r>
            <a:endParaRPr lang="en-US" b="0" dirty="0"/>
          </a:p>
        </p:txBody>
      </p:sp>
      <p:sp>
        <p:nvSpPr>
          <p:cNvPr id="4" name="Slide Number Placeholder 3"/>
          <p:cNvSpPr>
            <a:spLocks noGrp="1"/>
          </p:cNvSpPr>
          <p:nvPr>
            <p:ph type="sldNum" sz="quarter" idx="10"/>
          </p:nvPr>
        </p:nvSpPr>
        <p:spPr/>
        <p:txBody>
          <a:bodyPr/>
          <a:lstStyle/>
          <a:p>
            <a:fld id="{2FA0B6F9-62A6-4BEC-A50C-F963E7BD5206}" type="slidenum">
              <a:rPr lang="en-US" smtClean="0"/>
              <a:t>41</a:t>
            </a:fld>
            <a:endParaRPr lang="en-US"/>
          </a:p>
        </p:txBody>
      </p:sp>
    </p:spTree>
    <p:extLst>
      <p:ext uri="{BB962C8B-B14F-4D97-AF65-F5344CB8AC3E}">
        <p14:creationId xmlns:p14="http://schemas.microsoft.com/office/powerpoint/2010/main" val="2039605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 young age, we watch fairy tale movies where the main character finds true love, and their true love completes them. Remember that movie from the mid-1990s titled Jerry McGuire? What was that famous line that actor Tom Cruise said to his costar, Renee Zellweger? “You complete me.” (Speaker Note: Say it with your best Tom Cruise performance).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If you believe that another person can complete you, then you are setting yourself up to be disappointed. Our ultimate completion can only be found when we have a relationship with our Heavenly Father.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42</a:t>
            </a:fld>
            <a:endParaRPr lang="en-US"/>
          </a:p>
        </p:txBody>
      </p:sp>
    </p:spTree>
    <p:extLst>
      <p:ext uri="{BB962C8B-B14F-4D97-AF65-F5344CB8AC3E}">
        <p14:creationId xmlns:p14="http://schemas.microsoft.com/office/powerpoint/2010/main" val="2927820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try to build a connection or intimacy with another person before you have done the difficult task of getting whole yourself, all of your relationships become an attempt to complete yourself. I’m sorry to break it to you, but no one was designed to complete you. Our ultimate completion is only met when we have a relationship with our Heavenly Father.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43</a:t>
            </a:fld>
            <a:endParaRPr lang="en-US"/>
          </a:p>
        </p:txBody>
      </p:sp>
    </p:spTree>
    <p:extLst>
      <p:ext uri="{BB962C8B-B14F-4D97-AF65-F5344CB8AC3E}">
        <p14:creationId xmlns:p14="http://schemas.microsoft.com/office/powerpoint/2010/main" val="1810452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You need to know your profound significance. </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God loves you as if you were the only person on planet earth. He also loves your spouse as if they were the only person on planet earth. Think with me about your internal dialogue, that self-talk that takes place in your mind. If you were to transcribe your self-talk into two categories, positive self-talk and negative self-talk, which group would be more substantial? If you are like most people, over 70% of their internal dialogue is negative self-talk.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44</a:t>
            </a:fld>
            <a:endParaRPr lang="en-US"/>
          </a:p>
        </p:txBody>
      </p:sp>
    </p:spTree>
    <p:extLst>
      <p:ext uri="{BB962C8B-B14F-4D97-AF65-F5344CB8AC3E}">
        <p14:creationId xmlns:p14="http://schemas.microsoft.com/office/powerpoint/2010/main" val="4137568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person that understands their profound significance will have more positive self-talk. </a:t>
            </a:r>
            <a:r>
              <a:rPr lang="en-US" sz="1200" kern="1200" dirty="0">
                <a:solidFill>
                  <a:schemeClr val="tx1"/>
                </a:solidFill>
                <a:effectLst/>
                <a:latin typeface="+mn-lt"/>
                <a:ea typeface="+mn-ea"/>
                <a:cs typeface="+mn-cs"/>
              </a:rPr>
              <a:t>Why is that? This person knows their profound significance that God loves them as if you were the only person on planet earth.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860895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in Ephesians 3:17-19 “</a:t>
            </a:r>
            <a:r>
              <a:rPr lang="en-US" sz="1200" b="1" kern="1200" dirty="0">
                <a:solidFill>
                  <a:schemeClr val="tx1"/>
                </a:solidFill>
                <a:effectLst/>
                <a:latin typeface="+mn-lt"/>
                <a:ea typeface="+mn-ea"/>
                <a:cs typeface="+mn-cs"/>
              </a:rPr>
              <a:t>that Christ may dwell in your hearts through faith; that you, being rooted and grounded in love, may be able to comprehend with all the saints what </a:t>
            </a:r>
            <a:r>
              <a:rPr lang="en-US" sz="1200" b="1" i="1" kern="1200" dirty="0">
                <a:solidFill>
                  <a:schemeClr val="tx1"/>
                </a:solidFill>
                <a:effectLst/>
                <a:latin typeface="+mn-lt"/>
                <a:ea typeface="+mn-ea"/>
                <a:cs typeface="+mn-cs"/>
              </a:rPr>
              <a:t>is</a:t>
            </a:r>
            <a:r>
              <a:rPr lang="en-US" sz="1200" b="1" kern="1200" dirty="0">
                <a:solidFill>
                  <a:schemeClr val="tx1"/>
                </a:solidFill>
                <a:effectLst/>
                <a:latin typeface="+mn-lt"/>
                <a:ea typeface="+mn-ea"/>
                <a:cs typeface="+mn-cs"/>
              </a:rPr>
              <a:t> the width and length and depth and height</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t>46</a:t>
            </a:fld>
            <a:endParaRPr lang="en-US"/>
          </a:p>
        </p:txBody>
      </p:sp>
    </p:spTree>
    <p:extLst>
      <p:ext uri="{BB962C8B-B14F-4D97-AF65-F5344CB8AC3E}">
        <p14:creationId xmlns:p14="http://schemas.microsoft.com/office/powerpoint/2010/main" val="2260126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to know the love of Christ which passes knowledge; that you may be filled with all the fullness of God.” </a:t>
            </a:r>
            <a:r>
              <a:rPr lang="en-US" sz="1200" kern="1200" dirty="0">
                <a:solidFill>
                  <a:schemeClr val="tx1"/>
                </a:solidFill>
                <a:effectLst/>
                <a:latin typeface="+mn-lt"/>
                <a:ea typeface="+mn-ea"/>
                <a:cs typeface="+mn-cs"/>
              </a:rPr>
              <a:t>NKJV It is one thing to know that God loves you, but it is another thing to experience His love. If you want to be a healthy person that has healthy relationships, you need to know your profound significance. In God’s economy you are priceless.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73199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want to make sure I give you some </a:t>
            </a:r>
            <a:r>
              <a:rPr lang="en-US" sz="1200" b="1" kern="1200" dirty="0">
                <a:solidFill>
                  <a:schemeClr val="tx1"/>
                </a:solidFill>
                <a:effectLst/>
                <a:latin typeface="+mn-lt"/>
                <a:ea typeface="+mn-ea"/>
                <a:cs typeface="+mn-cs"/>
              </a:rPr>
              <a:t>practical things that you can do in your marriage: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48</a:t>
            </a:fld>
            <a:endParaRPr lang="en-US"/>
          </a:p>
        </p:txBody>
      </p:sp>
    </p:spTree>
    <p:extLst>
      <p:ext uri="{BB962C8B-B14F-4D97-AF65-F5344CB8AC3E}">
        <p14:creationId xmlns:p14="http://schemas.microsoft.com/office/powerpoint/2010/main" val="3105957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1" dirty="0"/>
              <a:t>.</a:t>
            </a:r>
            <a:r>
              <a:rPr lang="en-US" b="1" baseline="0" dirty="0"/>
              <a:t> </a:t>
            </a:r>
            <a:r>
              <a:rPr lang="en-US" sz="1200" b="1" kern="1200" dirty="0">
                <a:solidFill>
                  <a:schemeClr val="tx1"/>
                </a:solidFill>
                <a:effectLst/>
                <a:latin typeface="+mn-lt"/>
                <a:ea typeface="+mn-ea"/>
                <a:cs typeface="+mn-cs"/>
              </a:rPr>
              <a:t>Pray for each other and read the Bible or a book on marriage together.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1070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start talking about marriage, turn to the person next to you and say, “You really need this.” In this lecture, we will be taking broad brushstrokes as we discuss the topic of marriage. Whether you are married or single, the principles that we learn together will encourage you.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a:t>
            </a:fld>
            <a:endParaRPr lang="en-US"/>
          </a:p>
        </p:txBody>
      </p:sp>
    </p:spTree>
    <p:extLst>
      <p:ext uri="{BB962C8B-B14F-4D97-AF65-F5344CB8AC3E}">
        <p14:creationId xmlns:p14="http://schemas.microsoft.com/office/powerpoint/2010/main" val="3148032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a:t>
            </a:r>
            <a:r>
              <a:rPr lang="en-US" sz="1200" b="1" kern="1200" dirty="0">
                <a:solidFill>
                  <a:schemeClr val="tx1"/>
                </a:solidFill>
                <a:effectLst/>
                <a:latin typeface="+mn-lt"/>
                <a:ea typeface="+mn-ea"/>
                <a:cs typeface="+mn-cs"/>
              </a:rPr>
              <a:t>Practice building a friendship. Take time to do activities together.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50</a:t>
            </a:fld>
            <a:endParaRPr lang="en-US"/>
          </a:p>
        </p:txBody>
      </p:sp>
    </p:spTree>
    <p:extLst>
      <p:ext uri="{BB962C8B-B14F-4D97-AF65-F5344CB8AC3E}">
        <p14:creationId xmlns:p14="http://schemas.microsoft.com/office/powerpoint/2010/main" val="785757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Make time for intimacy</a:t>
            </a:r>
            <a:r>
              <a:rPr lang="en-US" sz="1200" kern="1200" dirty="0">
                <a:solidFill>
                  <a:schemeClr val="tx1"/>
                </a:solidFill>
                <a:effectLst/>
                <a:latin typeface="+mn-lt"/>
                <a:ea typeface="+mn-ea"/>
                <a:cs typeface="+mn-cs"/>
              </a:rPr>
              <a:t>. A study was done on intimacy, and it found that men preferred to be intimate with their wives on the days of the week that start with a “T.” Tuesday, Thursday, and today and tomorrow.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51</a:t>
            </a:fld>
            <a:endParaRPr lang="en-US"/>
          </a:p>
        </p:txBody>
      </p:sp>
    </p:spTree>
    <p:extLst>
      <p:ext uri="{BB962C8B-B14F-4D97-AF65-F5344CB8AC3E}">
        <p14:creationId xmlns:p14="http://schemas.microsoft.com/office/powerpoint/2010/main" val="136910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 many of you will commit to putting this into practice for the next four weeks of your marriage? </a:t>
            </a:r>
          </a:p>
          <a:p>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t>52</a:t>
            </a:fld>
            <a:endParaRPr lang="en-US"/>
          </a:p>
        </p:txBody>
      </p:sp>
    </p:spTree>
    <p:extLst>
      <p:ext uri="{BB962C8B-B14F-4D97-AF65-F5344CB8AC3E}">
        <p14:creationId xmlns:p14="http://schemas.microsoft.com/office/powerpoint/2010/main" val="1496647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many of you will pray for each other and read the Bible or a book on marriage together?</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92715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if you want to have relationships that go the distance and bring the greatest fulfillment, it will be because of you. </a:t>
            </a:r>
            <a:r>
              <a:rPr lang="en-US" sz="1200" b="1" kern="1200" dirty="0">
                <a:solidFill>
                  <a:schemeClr val="tx1"/>
                </a:solidFill>
                <a:effectLst/>
                <a:latin typeface="+mn-lt"/>
                <a:ea typeface="+mn-ea"/>
                <a:cs typeface="+mn-cs"/>
              </a:rPr>
              <a:t>Your relationships can only be as healthy as you are</a:t>
            </a:r>
            <a:r>
              <a:rPr lang="en-US" sz="1200" kern="1200" dirty="0">
                <a:solidFill>
                  <a:schemeClr val="tx1"/>
                </a:solidFill>
                <a:effectLst/>
                <a:latin typeface="+mn-lt"/>
                <a:ea typeface="+mn-ea"/>
                <a:cs typeface="+mn-cs"/>
              </a:rPr>
              <a:t>. If you try to build intimacy, try to create a connection with another person before doing the difficult work of becoming emotionally healthy yourself. All of your relationships will become an attempt to complete yourself. Our ultimate completion is only met when we have a relationship with our Heavenly Father.</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54</a:t>
            </a:fld>
            <a:endParaRPr lang="en-US"/>
          </a:p>
        </p:txBody>
      </p:sp>
    </p:spTree>
    <p:extLst>
      <p:ext uri="{BB962C8B-B14F-4D97-AF65-F5344CB8AC3E}">
        <p14:creationId xmlns:p14="http://schemas.microsoft.com/office/powerpoint/2010/main" val="4000465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55</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know that no marriage is perfect, but there is such a thing as a good marriage. A good marriage does not happen by accident, good marriages take a lot of work. You cannot neglect the maintenance of your marriage. To have a good marriage, you need to understand certain variables.</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8275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give marriage counseling, there are four areas that I always cover with the engaged couples. I tell the couple that if they want a highly successful marriage with a </a:t>
            </a:r>
            <a:r>
              <a:rPr lang="en-US" sz="1200" b="1" kern="1200" dirty="0">
                <a:solidFill>
                  <a:schemeClr val="tx1"/>
                </a:solidFill>
                <a:effectLst/>
                <a:latin typeface="+mn-lt"/>
                <a:ea typeface="+mn-ea"/>
                <a:cs typeface="+mn-cs"/>
              </a:rPr>
              <a:t>probability of divorce at less than 10%, they need to agree on these 4 points: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a:t>
            </a:fld>
            <a:endParaRPr lang="en-US"/>
          </a:p>
        </p:txBody>
      </p:sp>
    </p:spTree>
    <p:extLst>
      <p:ext uri="{BB962C8B-B14F-4D97-AF65-F5344CB8AC3E}">
        <p14:creationId xmlns:p14="http://schemas.microsoft.com/office/powerpoint/2010/main" val="62032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Money – The #1 thing couples fight about is money. Where you spend your money will tell you what you think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9336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2. Children – Be in agreement on if you will have kids, if so how many, and how will you treat them.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282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67200" y="1447800"/>
            <a:ext cx="7620000" cy="1905000"/>
          </a:xfrm>
        </p:spPr>
        <p:txBody>
          <a:bodyPr/>
          <a:lstStyle>
            <a:lvl1pPr>
              <a:defRPr/>
            </a:lvl1pPr>
          </a:lstStyle>
          <a:p>
            <a:pPr lvl="0"/>
            <a:r>
              <a:rPr lang="en-US" altLang="en-US" noProof="0"/>
              <a:t>Click to edit Master title style</a:t>
            </a:r>
          </a:p>
        </p:txBody>
      </p:sp>
      <p:sp>
        <p:nvSpPr>
          <p:cNvPr id="2051" name="Rectangle 3"/>
          <p:cNvSpPr>
            <a:spLocks noGrp="1" noChangeArrowheads="1"/>
          </p:cNvSpPr>
          <p:nvPr>
            <p:ph type="subTitle" idx="1"/>
          </p:nvPr>
        </p:nvSpPr>
        <p:spPr>
          <a:xfrm>
            <a:off x="4267200" y="3962400"/>
            <a:ext cx="7620000" cy="1219200"/>
          </a:xfrm>
        </p:spPr>
        <p:txBody>
          <a:bodyPr/>
          <a:lstStyle>
            <a:lvl1pPr marL="0" indent="0" algn="ctr">
              <a:lnSpc>
                <a:spcPct val="90000"/>
              </a:lnSpc>
              <a:buFontTx/>
              <a:buNone/>
              <a:defRPr/>
            </a:lvl1pPr>
          </a:lstStyle>
          <a:p>
            <a:pPr lvl="0"/>
            <a:r>
              <a:rPr lang="en-US" altLang="en-US" noProof="0"/>
              <a:t>Click to edit Master subtitle style</a:t>
            </a:r>
          </a:p>
        </p:txBody>
      </p:sp>
      <p:sp>
        <p:nvSpPr>
          <p:cNvPr id="2052" name="Rectangle 4"/>
          <p:cNvSpPr>
            <a:spLocks noGrp="1" noChangeArrowheads="1"/>
          </p:cNvSpPr>
          <p:nvPr>
            <p:ph type="dt" sz="half" idx="2"/>
          </p:nvPr>
        </p:nvSpPr>
        <p:spPr>
          <a:xfrm>
            <a:off x="609600" y="6400800"/>
            <a:ext cx="2540000" cy="381000"/>
          </a:xfrm>
        </p:spPr>
        <p:txBody>
          <a:bodyPr/>
          <a:lstStyle>
            <a:lvl1pPr>
              <a:defRPr/>
            </a:lvl1pPr>
          </a:lstStyle>
          <a:p>
            <a:endParaRPr lang="en-US" altLang="en-US">
              <a:solidFill>
                <a:srgbClr val="F6E8EE"/>
              </a:solidFill>
            </a:endParaRPr>
          </a:p>
        </p:txBody>
      </p:sp>
      <p:sp>
        <p:nvSpPr>
          <p:cNvPr id="2053" name="Rectangle 5"/>
          <p:cNvSpPr>
            <a:spLocks noGrp="1" noChangeArrowheads="1"/>
          </p:cNvSpPr>
          <p:nvPr>
            <p:ph type="ftr" sz="quarter" idx="3"/>
          </p:nvPr>
        </p:nvSpPr>
        <p:spPr>
          <a:xfrm>
            <a:off x="4978400" y="6400800"/>
            <a:ext cx="2540000" cy="381000"/>
          </a:xfrm>
        </p:spPr>
        <p:txBody>
          <a:bodyPr/>
          <a:lstStyle>
            <a:lvl1pPr>
              <a:defRPr/>
            </a:lvl1pPr>
          </a:lstStyle>
          <a:p>
            <a:endParaRPr lang="en-US" altLang="en-US">
              <a:solidFill>
                <a:srgbClr val="F6E8EE"/>
              </a:solidFill>
            </a:endParaRPr>
          </a:p>
        </p:txBody>
      </p:sp>
      <p:sp>
        <p:nvSpPr>
          <p:cNvPr id="2054" name="Rectangle 6"/>
          <p:cNvSpPr>
            <a:spLocks noGrp="1" noChangeArrowheads="1"/>
          </p:cNvSpPr>
          <p:nvPr>
            <p:ph type="sldNum" sz="quarter" idx="4"/>
          </p:nvPr>
        </p:nvSpPr>
        <p:spPr>
          <a:xfrm>
            <a:off x="9144000" y="6400800"/>
            <a:ext cx="2540000" cy="381000"/>
          </a:xfrm>
        </p:spPr>
        <p:txBody>
          <a:bodyPr/>
          <a:lstStyle>
            <a:lvl1pPr>
              <a:defRPr/>
            </a:lvl1pPr>
          </a:lstStyle>
          <a:p>
            <a:fld id="{0B1D7184-A8D6-4F7B-AD98-CBD75BDCBE1E}"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329137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6E8E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6E8EE"/>
              </a:solidFill>
            </a:endParaRPr>
          </a:p>
        </p:txBody>
      </p:sp>
      <p:sp>
        <p:nvSpPr>
          <p:cNvPr id="6" name="Slide Number Placeholder 5"/>
          <p:cNvSpPr>
            <a:spLocks noGrp="1"/>
          </p:cNvSpPr>
          <p:nvPr>
            <p:ph type="sldNum" sz="quarter" idx="12"/>
          </p:nvPr>
        </p:nvSpPr>
        <p:spPr/>
        <p:txBody>
          <a:bodyPr/>
          <a:lstStyle>
            <a:lvl1pPr>
              <a:defRPr/>
            </a:lvl1pPr>
          </a:lstStyle>
          <a:p>
            <a:fld id="{DBA98641-3D93-4491-84E8-F1A9555756C9}"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2696163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6E8E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6E8EE"/>
              </a:solidFill>
            </a:endParaRPr>
          </a:p>
        </p:txBody>
      </p:sp>
      <p:sp>
        <p:nvSpPr>
          <p:cNvPr id="6" name="Slide Number Placeholder 5"/>
          <p:cNvSpPr>
            <a:spLocks noGrp="1"/>
          </p:cNvSpPr>
          <p:nvPr>
            <p:ph type="sldNum" sz="quarter" idx="12"/>
          </p:nvPr>
        </p:nvSpPr>
        <p:spPr/>
        <p:txBody>
          <a:bodyPr/>
          <a:lstStyle>
            <a:lvl1pPr>
              <a:defRPr/>
            </a:lvl1pPr>
          </a:lstStyle>
          <a:p>
            <a:fld id="{2C4B5660-7CFA-4077-ABCA-7FE060497962}"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386833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70400" y="2286000"/>
            <a:ext cx="3505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78800" y="2286000"/>
            <a:ext cx="3505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6E8E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6E8EE"/>
              </a:solidFill>
            </a:endParaRPr>
          </a:p>
        </p:txBody>
      </p:sp>
      <p:sp>
        <p:nvSpPr>
          <p:cNvPr id="7" name="Slide Number Placeholder 6"/>
          <p:cNvSpPr>
            <a:spLocks noGrp="1"/>
          </p:cNvSpPr>
          <p:nvPr>
            <p:ph type="sldNum" sz="quarter" idx="12"/>
          </p:nvPr>
        </p:nvSpPr>
        <p:spPr/>
        <p:txBody>
          <a:bodyPr/>
          <a:lstStyle>
            <a:lvl1pPr>
              <a:defRPr/>
            </a:lvl1pPr>
          </a:lstStyle>
          <a:p>
            <a:fld id="{8A328AA8-079E-4B69-A6F9-F7029E56266C}"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1343215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6E8E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6E8EE"/>
              </a:solidFill>
            </a:endParaRPr>
          </a:p>
        </p:txBody>
      </p:sp>
      <p:sp>
        <p:nvSpPr>
          <p:cNvPr id="9" name="Slide Number Placeholder 8"/>
          <p:cNvSpPr>
            <a:spLocks noGrp="1"/>
          </p:cNvSpPr>
          <p:nvPr>
            <p:ph type="sldNum" sz="quarter" idx="12"/>
          </p:nvPr>
        </p:nvSpPr>
        <p:spPr/>
        <p:txBody>
          <a:bodyPr/>
          <a:lstStyle>
            <a:lvl1pPr>
              <a:defRPr/>
            </a:lvl1pPr>
          </a:lstStyle>
          <a:p>
            <a:fld id="{07CA598C-75A4-4717-A9F0-C36C7EBA60D5}"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2022717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6E8EE"/>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6E8EE"/>
              </a:solidFill>
            </a:endParaRPr>
          </a:p>
        </p:txBody>
      </p:sp>
      <p:sp>
        <p:nvSpPr>
          <p:cNvPr id="5" name="Slide Number Placeholder 4"/>
          <p:cNvSpPr>
            <a:spLocks noGrp="1"/>
          </p:cNvSpPr>
          <p:nvPr>
            <p:ph type="sldNum" sz="quarter" idx="12"/>
          </p:nvPr>
        </p:nvSpPr>
        <p:spPr/>
        <p:txBody>
          <a:bodyPr/>
          <a:lstStyle>
            <a:lvl1pPr>
              <a:defRPr/>
            </a:lvl1pPr>
          </a:lstStyle>
          <a:p>
            <a:fld id="{4DB84F5C-4A16-4311-8169-E61AF53D2768}"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258334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6E8EE"/>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6E8EE"/>
              </a:solidFill>
            </a:endParaRPr>
          </a:p>
        </p:txBody>
      </p:sp>
      <p:sp>
        <p:nvSpPr>
          <p:cNvPr id="4" name="Slide Number Placeholder 3"/>
          <p:cNvSpPr>
            <a:spLocks noGrp="1"/>
          </p:cNvSpPr>
          <p:nvPr>
            <p:ph type="sldNum" sz="quarter" idx="12"/>
          </p:nvPr>
        </p:nvSpPr>
        <p:spPr/>
        <p:txBody>
          <a:bodyPr/>
          <a:lstStyle>
            <a:lvl1pPr>
              <a:defRPr/>
            </a:lvl1pPr>
          </a:lstStyle>
          <a:p>
            <a:fld id="{44657FAF-7A6A-4A1C-BABC-188CCDD9C115}"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26674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6E8E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6E8EE"/>
              </a:solidFill>
            </a:endParaRPr>
          </a:p>
        </p:txBody>
      </p:sp>
      <p:sp>
        <p:nvSpPr>
          <p:cNvPr id="7" name="Slide Number Placeholder 6"/>
          <p:cNvSpPr>
            <a:spLocks noGrp="1"/>
          </p:cNvSpPr>
          <p:nvPr>
            <p:ph type="sldNum" sz="quarter" idx="12"/>
          </p:nvPr>
        </p:nvSpPr>
        <p:spPr/>
        <p:txBody>
          <a:bodyPr/>
          <a:lstStyle>
            <a:lvl1pPr>
              <a:defRPr/>
            </a:lvl1pPr>
          </a:lstStyle>
          <a:p>
            <a:fld id="{A4DBB081-D28F-497E-AA77-092EF2300A1C}"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3035086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6E8E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6E8EE"/>
              </a:solidFill>
            </a:endParaRPr>
          </a:p>
        </p:txBody>
      </p:sp>
      <p:sp>
        <p:nvSpPr>
          <p:cNvPr id="7" name="Slide Number Placeholder 6"/>
          <p:cNvSpPr>
            <a:spLocks noGrp="1"/>
          </p:cNvSpPr>
          <p:nvPr>
            <p:ph type="sldNum" sz="quarter" idx="12"/>
          </p:nvPr>
        </p:nvSpPr>
        <p:spPr/>
        <p:txBody>
          <a:bodyPr/>
          <a:lstStyle>
            <a:lvl1pPr>
              <a:defRPr/>
            </a:lvl1pPr>
          </a:lstStyle>
          <a:p>
            <a:fld id="{C1B16139-B632-409E-9EA3-0D74F8D6A941}"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3967000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6E8E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6E8EE"/>
              </a:solidFill>
            </a:endParaRPr>
          </a:p>
        </p:txBody>
      </p:sp>
      <p:sp>
        <p:nvSpPr>
          <p:cNvPr id="6" name="Slide Number Placeholder 5"/>
          <p:cNvSpPr>
            <a:spLocks noGrp="1"/>
          </p:cNvSpPr>
          <p:nvPr>
            <p:ph type="sldNum" sz="quarter" idx="12"/>
          </p:nvPr>
        </p:nvSpPr>
        <p:spPr/>
        <p:txBody>
          <a:bodyPr/>
          <a:lstStyle>
            <a:lvl1pPr>
              <a:defRPr/>
            </a:lvl1pPr>
          </a:lstStyle>
          <a:p>
            <a:fld id="{8B6DEF6A-AB7A-48F1-8F41-72698B376BB8}"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362539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768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6E8E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6E8EE"/>
              </a:solidFill>
            </a:endParaRPr>
          </a:p>
        </p:txBody>
      </p:sp>
      <p:sp>
        <p:nvSpPr>
          <p:cNvPr id="6" name="Slide Number Placeholder 5"/>
          <p:cNvSpPr>
            <a:spLocks noGrp="1"/>
          </p:cNvSpPr>
          <p:nvPr>
            <p:ph type="sldNum" sz="quarter" idx="12"/>
          </p:nvPr>
        </p:nvSpPr>
        <p:spPr/>
        <p:txBody>
          <a:bodyPr/>
          <a:lstStyle>
            <a:lvl1pPr>
              <a:defRPr/>
            </a:lvl1pPr>
          </a:lstStyle>
          <a:p>
            <a:fld id="{9D803BF3-F1A3-43B6-AE6F-3CF16593B3A3}" type="slidenum">
              <a:rPr lang="en-US" altLang="en-US">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912280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5C2BB1E-9073-44F3-BEE5-D528C71BA6F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6217898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D07CCFC-7C62-4EE5-A973-67CA78BE3AE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1875638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3E0C27C-A969-42D7-BE29-550E71AEBFD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406013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788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DB98020E-9231-4F9A-B7E9-B3D9CF5466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9319697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B9A2CA5-0448-4A01-A7E3-4E95D1E2AAB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93426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926C1B37-EC0F-4AB6-8264-C1100CF0ED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641501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0992765-9D32-43C9-918A-9DEB896F27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167539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4B181D1-9D53-4206-B831-393EC3F7668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1950923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25"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75D1005-07D4-474B-8D21-7FB5220103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2191551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A1C816A-8DAD-4CDD-ADD1-DCB99F266BF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3781662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7432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0264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BC7AA8C-C071-4147-A209-244E3B256F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565348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1107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470400" y="2286000"/>
            <a:ext cx="7213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74184" y="6477000"/>
            <a:ext cx="21738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Times" panose="02020603050405020304" pitchFamily="18" charset="0"/>
              </a:defRPr>
            </a:lvl1pPr>
          </a:lstStyle>
          <a:p>
            <a:endParaRPr lang="en-US" altLang="en-US">
              <a:solidFill>
                <a:srgbClr val="F6E8EE"/>
              </a:solidFill>
            </a:endParaRPr>
          </a:p>
        </p:txBody>
      </p:sp>
      <p:sp>
        <p:nvSpPr>
          <p:cNvPr id="1029" name="Rectangle 5"/>
          <p:cNvSpPr>
            <a:spLocks noGrp="1" noChangeArrowheads="1"/>
          </p:cNvSpPr>
          <p:nvPr>
            <p:ph type="ftr" sz="quarter" idx="3"/>
          </p:nvPr>
        </p:nvSpPr>
        <p:spPr bwMode="auto">
          <a:xfrm>
            <a:off x="4673600" y="6477000"/>
            <a:ext cx="26945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Times" panose="02020603050405020304" pitchFamily="18" charset="0"/>
              </a:defRPr>
            </a:lvl1pPr>
          </a:lstStyle>
          <a:p>
            <a:endParaRPr lang="en-US" altLang="en-US">
              <a:solidFill>
                <a:srgbClr val="F6E8EE"/>
              </a:solidFill>
            </a:endParaRPr>
          </a:p>
        </p:txBody>
      </p:sp>
      <p:sp>
        <p:nvSpPr>
          <p:cNvPr id="1030" name="Rectangle 6"/>
          <p:cNvSpPr>
            <a:spLocks noGrp="1" noChangeArrowheads="1"/>
          </p:cNvSpPr>
          <p:nvPr>
            <p:ph type="sldNum" sz="quarter" idx="4"/>
          </p:nvPr>
        </p:nvSpPr>
        <p:spPr bwMode="auto">
          <a:xfrm>
            <a:off x="9245601" y="6477000"/>
            <a:ext cx="21738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Times" panose="02020603050405020304" pitchFamily="18" charset="0"/>
              </a:defRPr>
            </a:lvl1pPr>
          </a:lstStyle>
          <a:p>
            <a:fld id="{AAD6D70C-15E8-4B12-8E05-CCCE51F76877}" type="slidenum">
              <a:rPr lang="en-US" altLang="en-US" smtClean="0">
                <a:solidFill>
                  <a:srgbClr val="F6E8EE"/>
                </a:solidFill>
              </a:rPr>
              <a:pPr/>
              <a:t>‹#›</a:t>
            </a:fld>
            <a:endParaRPr lang="en-US" altLang="en-US">
              <a:solidFill>
                <a:srgbClr val="F6E8EE"/>
              </a:solidFill>
            </a:endParaRPr>
          </a:p>
        </p:txBody>
      </p:sp>
    </p:spTree>
    <p:extLst>
      <p:ext uri="{BB962C8B-B14F-4D97-AF65-F5344CB8AC3E}">
        <p14:creationId xmlns:p14="http://schemas.microsoft.com/office/powerpoint/2010/main" val="3508260504"/>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lnSpc>
          <a:spcPct val="70000"/>
        </a:lnSpc>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2pPr>
      <a:lvl3pPr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3pPr>
      <a:lvl4pPr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4pPr>
      <a:lvl5pPr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5pPr>
      <a:lvl6pPr marL="457200"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6pPr>
      <a:lvl7pPr marL="914400"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7pPr>
      <a:lvl8pPr marL="1371600"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8pPr>
      <a:lvl9pPr marL="1828800" algn="ctr" rtl="0" eaLnBrk="1" fontAlgn="base" hangingPunct="1">
        <a:lnSpc>
          <a:spcPct val="70000"/>
        </a:lnSpc>
        <a:spcBef>
          <a:spcPct val="0"/>
        </a:spcBef>
        <a:spcAft>
          <a:spcPct val="0"/>
        </a:spcAft>
        <a:defRPr sz="4400" b="1">
          <a:solidFill>
            <a:schemeClr val="tx2"/>
          </a:solidFill>
          <a:effectLst>
            <a:outerShdw blurRad="38100" dist="38100" dir="2700000" algn="tl">
              <a:srgbClr val="000000"/>
            </a:outerShdw>
          </a:effectLst>
          <a:latin typeface="Verdana" panose="020B0604030504040204" pitchFamily="34" charset="0"/>
        </a:defRPr>
      </a:lvl9pPr>
    </p:titleStyle>
    <p:bodyStyle>
      <a:lvl1pPr marL="342900" indent="-342900" algn="l" rtl="0" eaLnBrk="1" fontAlgn="base" hangingPunct="1">
        <a:spcBef>
          <a:spcPct val="20000"/>
        </a:spcBef>
        <a:spcAft>
          <a:spcPct val="0"/>
        </a:spcAft>
        <a:buChar char="•"/>
        <a:defRPr sz="36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32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Char char="–"/>
        <a:defRPr sz="24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har char="»"/>
        <a:defRPr sz="24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8000" y="0"/>
            <a:ext cx="11074400" cy="1722438"/>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altLang="en-US"/>
              <a:t>Click to edit Master title style</a:t>
            </a:r>
          </a:p>
        </p:txBody>
      </p:sp>
      <p:sp>
        <p:nvSpPr>
          <p:cNvPr id="13315" name="Rectangle 2"/>
          <p:cNvSpPr>
            <a:spLocks noGrp="1" noChangeArrowheads="1"/>
          </p:cNvSpPr>
          <p:nvPr>
            <p:ph type="body" idx="1"/>
          </p:nvPr>
        </p:nvSpPr>
        <p:spPr bwMode="auto">
          <a:xfrm>
            <a:off x="508000" y="1905000"/>
            <a:ext cx="1107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ext Box 3"/>
          <p:cNvSpPr txBox="1">
            <a:spLocks noGrp="1" noChangeArrowheads="1"/>
          </p:cNvSpPr>
          <p:nvPr>
            <p:ph type="sldNum" sz="quarter" idx="4"/>
          </p:nvPr>
        </p:nvSpPr>
        <p:spPr bwMode="auto">
          <a:xfrm>
            <a:off x="9950451" y="6245225"/>
            <a:ext cx="416983"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eaLnBrk="1" hangingPunct="1"/>
            <a:fld id="{C6D4B6FB-A23A-4DC7-A8AE-3C8E06E686EF}" type="slidenum">
              <a:rPr lang="en-US" altLang="en-US" smtClean="0">
                <a:solidFill>
                  <a:srgbClr val="FFFFFF"/>
                </a:solidFill>
                <a:ea typeface="ＭＳ Ｐゴシック" panose="020B0600070205080204" pitchFamily="34" charset="-128"/>
              </a:rPr>
              <a:pPr eaLnBrk="1" hangingPunct="1"/>
              <a:t>‹#›</a:t>
            </a:fld>
            <a:endParaRPr lang="en-US" altLang="en-US">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1087605255"/>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hf hdr="0" ftr="0" dt="0"/>
  <p:txStyles>
    <p:titleStyle>
      <a:lvl1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1pPr>
      <a:lvl2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2pPr>
      <a:lvl3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3pPr>
      <a:lvl4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4pPr>
      <a:lvl5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5pPr>
      <a:lvl6pPr marL="4968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6pPr>
      <a:lvl7pPr marL="9540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7pPr>
      <a:lvl8pPr marL="14112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8pPr>
      <a:lvl9pPr marL="18684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9pPr>
    </p:titleStyle>
    <p:bodyStyle>
      <a:lvl1pPr marL="382588" indent="-342900" algn="l" rtl="0" eaLnBrk="0" fontAlgn="base" hangingPunct="0">
        <a:spcBef>
          <a:spcPts val="700"/>
        </a:spcBef>
        <a:spcAft>
          <a:spcPct val="0"/>
        </a:spcAft>
        <a:buSzPct val="100000"/>
        <a:buFont typeface="Lucida Grande" pitchFamily="28" charset="0"/>
        <a:buChar char="•"/>
        <a:defRPr sz="3200">
          <a:solidFill>
            <a:schemeClr val="tx1"/>
          </a:solidFill>
          <a:latin typeface="Verdana" panose="020B0604030504040204" pitchFamily="34" charset="0"/>
          <a:ea typeface="ＭＳ Ｐゴシック" pitchFamily="25" charset="-128"/>
          <a:cs typeface="ＭＳ Ｐゴシック" pitchFamily="25" charset="-128"/>
          <a:sym typeface="Arial" pitchFamily="25" charset="0"/>
        </a:defRPr>
      </a:lvl1pPr>
      <a:lvl2pPr marL="731838" indent="-285750" algn="l" rtl="0" eaLnBrk="0" fontAlgn="base" hangingPunct="0">
        <a:spcBef>
          <a:spcPts val="600"/>
        </a:spcBef>
        <a:spcAft>
          <a:spcPct val="0"/>
        </a:spcAft>
        <a:buSzPct val="100000"/>
        <a:buFont typeface="Lucida Grande" pitchFamily="28" charset="0"/>
        <a:buChar char="–"/>
        <a:defRPr sz="2800">
          <a:solidFill>
            <a:schemeClr val="tx1"/>
          </a:solidFill>
          <a:latin typeface="Verdana" panose="020B0604030504040204" pitchFamily="34" charset="0"/>
          <a:ea typeface="ＭＳ Ｐゴシック" pitchFamily="25" charset="-128"/>
          <a:sym typeface="Arial" pitchFamily="25" charset="0"/>
        </a:defRPr>
      </a:lvl2pPr>
      <a:lvl3pPr marL="1131888" indent="-228600" algn="l" rtl="0" eaLnBrk="0" fontAlgn="base" hangingPunct="0">
        <a:spcBef>
          <a:spcPts val="600"/>
        </a:spcBef>
        <a:spcAft>
          <a:spcPct val="0"/>
        </a:spcAft>
        <a:buSzPct val="100000"/>
        <a:buFont typeface="Lucida Grande" pitchFamily="28" charset="0"/>
        <a:buChar char="•"/>
        <a:defRPr sz="2400">
          <a:solidFill>
            <a:schemeClr val="tx1"/>
          </a:solidFill>
          <a:latin typeface="Verdana" panose="020B0604030504040204" pitchFamily="34" charset="0"/>
          <a:ea typeface="ＭＳ Ｐゴシック" pitchFamily="25" charset="-128"/>
          <a:sym typeface="Arial" pitchFamily="25" charset="0"/>
        </a:defRPr>
      </a:lvl3pPr>
      <a:lvl4pPr marL="15890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4pPr>
      <a:lvl5pPr marL="20462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5pPr>
      <a:lvl6pPr marL="25034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6pPr>
      <a:lvl7pPr marL="29606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7pPr>
      <a:lvl8pPr marL="34178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8pPr>
      <a:lvl9pPr marL="38750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66218"/>
            <a:ext cx="7086600" cy="1325563"/>
          </a:xfrm>
        </p:spPr>
        <p:txBody>
          <a:bodyPr>
            <a:noAutofit/>
          </a:bodyPr>
          <a:lstStyle/>
          <a:p>
            <a:pPr lvl="0"/>
            <a:r>
              <a:rPr lang="en-US" sz="5400" b="1" dirty="0">
                <a:latin typeface="+mn-lt"/>
              </a:rPr>
              <a:t>3. </a:t>
            </a:r>
            <a:r>
              <a:rPr lang="en-US" sz="5400" b="1" dirty="0">
                <a:solidFill>
                  <a:srgbClr val="0070C0"/>
                </a:solidFill>
                <a:latin typeface="+mn-lt"/>
              </a:rPr>
              <a:t>In-laws</a:t>
            </a:r>
            <a:r>
              <a:rPr lang="en-US" sz="5400" b="1" dirty="0">
                <a:latin typeface="+mn-lt"/>
              </a:rPr>
              <a:t> – How will you deal with the crazy people in each other’s families? </a:t>
            </a:r>
          </a:p>
        </p:txBody>
      </p:sp>
      <p:pic>
        <p:nvPicPr>
          <p:cNvPr id="3074" name="Picture 2" descr="Therapist Holding Not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9"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1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00"/>
            <a:ext cx="7086600" cy="1325563"/>
          </a:xfrm>
        </p:spPr>
        <p:txBody>
          <a:bodyPr>
            <a:noAutofit/>
          </a:bodyPr>
          <a:lstStyle/>
          <a:p>
            <a:pPr lvl="0" defTabSz="914400">
              <a:lnSpc>
                <a:spcPct val="100000"/>
              </a:lnSpc>
              <a:spcBef>
                <a:spcPts val="0"/>
              </a:spcBef>
              <a:defRPr/>
            </a:pPr>
            <a:r>
              <a:rPr lang="en-US" sz="5400" b="1" dirty="0">
                <a:latin typeface="+mn-lt"/>
              </a:rPr>
              <a:t>4. </a:t>
            </a:r>
            <a:r>
              <a:rPr lang="en-US" sz="5400" b="1" dirty="0">
                <a:solidFill>
                  <a:srgbClr val="0070C0"/>
                </a:solidFill>
                <a:latin typeface="+mn-lt"/>
              </a:rPr>
              <a:t>Religion</a:t>
            </a:r>
            <a:r>
              <a:rPr lang="en-US" sz="5400" b="1" dirty="0">
                <a:latin typeface="+mn-lt"/>
              </a:rPr>
              <a:t> – You need to agree on religion. It is very rare for a couple to have a long, happy marriage when there is no agreement on religion.</a:t>
            </a:r>
            <a:br>
              <a:rPr lang="en-US" sz="5400" b="1" dirty="0">
                <a:latin typeface="+mn-lt"/>
              </a:rPr>
            </a:br>
            <a:endParaRPr lang="en-US" sz="5400" b="1" dirty="0">
              <a:latin typeface="+mn-lt"/>
            </a:endParaRPr>
          </a:p>
        </p:txBody>
      </p:sp>
      <p:pic>
        <p:nvPicPr>
          <p:cNvPr id="3074" name="Picture 2" descr="Therapist Holding Not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9"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5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7010400" cy="1325563"/>
          </a:xfrm>
        </p:spPr>
        <p:txBody>
          <a:bodyPr>
            <a:noAutofit/>
          </a:bodyPr>
          <a:lstStyle/>
          <a:p>
            <a:pPr lvl="0"/>
            <a:r>
              <a:rPr lang="en-US" sz="5400" b="1" dirty="0">
                <a:latin typeface="+mn-lt"/>
              </a:rPr>
              <a:t>If the household income stays over </a:t>
            </a:r>
            <a:r>
              <a:rPr lang="en-US" sz="5400" b="1" dirty="0">
                <a:solidFill>
                  <a:srgbClr val="0070C0"/>
                </a:solidFill>
                <a:latin typeface="+mn-lt"/>
              </a:rPr>
              <a:t>50k</a:t>
            </a:r>
            <a:r>
              <a:rPr lang="en-US" sz="5400" b="1" dirty="0">
                <a:latin typeface="+mn-lt"/>
              </a:rPr>
              <a:t>.</a:t>
            </a:r>
            <a:br>
              <a:rPr lang="en-US" sz="5400" b="1" dirty="0">
                <a:latin typeface="+mn-lt"/>
              </a:rPr>
            </a:br>
            <a:br>
              <a:rPr lang="en-US" sz="5400" b="1" dirty="0">
                <a:latin typeface="+mn-lt"/>
              </a:rPr>
            </a:br>
            <a:r>
              <a:rPr lang="en-US" sz="5400" b="1" dirty="0">
                <a:latin typeface="+mn-lt"/>
              </a:rPr>
              <a:t>You did not have a child prior to </a:t>
            </a:r>
            <a:r>
              <a:rPr lang="en-US" sz="5400" b="1" dirty="0">
                <a:solidFill>
                  <a:srgbClr val="0070C0"/>
                </a:solidFill>
                <a:latin typeface="+mn-lt"/>
              </a:rPr>
              <a:t>marriage</a:t>
            </a:r>
            <a:r>
              <a:rPr lang="en-US" sz="5400" b="1" dirty="0">
                <a:latin typeface="+mn-lt"/>
              </a:rPr>
              <a:t>.</a:t>
            </a:r>
            <a:br>
              <a:rPr lang="en-US" sz="5400" b="1" dirty="0">
                <a:latin typeface="+mn-lt"/>
              </a:rPr>
            </a:br>
            <a:br>
              <a:rPr lang="en-US" sz="5400" b="1" dirty="0">
                <a:latin typeface="+mn-lt"/>
              </a:rPr>
            </a:br>
            <a:r>
              <a:rPr lang="en-US" sz="5400" b="1" dirty="0">
                <a:latin typeface="+mn-lt"/>
              </a:rPr>
              <a:t>You both graduate from </a:t>
            </a:r>
            <a:r>
              <a:rPr lang="en-US" sz="5400" b="1" dirty="0">
                <a:solidFill>
                  <a:srgbClr val="0070C0"/>
                </a:solidFill>
                <a:latin typeface="+mn-lt"/>
              </a:rPr>
              <a:t>college</a:t>
            </a:r>
            <a:r>
              <a:rPr lang="en-US" sz="5400" b="1" dirty="0">
                <a:latin typeface="+mn-lt"/>
              </a:rPr>
              <a:t>.</a:t>
            </a:r>
            <a:br>
              <a:rPr lang="en-US" sz="5400" b="1" dirty="0">
                <a:latin typeface="+mn-lt"/>
              </a:rPr>
            </a:br>
            <a:endParaRPr lang="en-US" sz="5400" b="1" dirty="0">
              <a:latin typeface="+mn-lt"/>
            </a:endParaRPr>
          </a:p>
        </p:txBody>
      </p:sp>
      <p:pic>
        <p:nvPicPr>
          <p:cNvPr id="5122" name="Picture 2" descr="You Got This Light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9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7010400" cy="1325563"/>
          </a:xfrm>
        </p:spPr>
        <p:txBody>
          <a:bodyPr>
            <a:noAutofit/>
          </a:bodyPr>
          <a:lstStyle/>
          <a:p>
            <a:pPr lvl="0"/>
            <a:r>
              <a:rPr lang="en-US" sz="6000" b="1" dirty="0"/>
              <a:t>If you can apply all </a:t>
            </a:r>
            <a:r>
              <a:rPr lang="en-US" sz="6000" b="1" dirty="0">
                <a:solidFill>
                  <a:srgbClr val="0070C0"/>
                </a:solidFill>
              </a:rPr>
              <a:t>these variable </a:t>
            </a:r>
            <a:r>
              <a:rPr lang="en-US" sz="6000" b="1" dirty="0"/>
              <a:t>to your marriage, your divorce rate drops to less than </a:t>
            </a:r>
            <a:r>
              <a:rPr lang="en-US" sz="6000" b="1" dirty="0">
                <a:solidFill>
                  <a:srgbClr val="0070C0"/>
                </a:solidFill>
              </a:rPr>
              <a:t>5%.</a:t>
            </a:r>
            <a:endParaRPr lang="en-US" sz="6000" b="1" dirty="0">
              <a:solidFill>
                <a:srgbClr val="0070C0"/>
              </a:solidFill>
              <a:latin typeface="+mn-lt"/>
            </a:endParaRPr>
          </a:p>
        </p:txBody>
      </p:sp>
      <p:pic>
        <p:nvPicPr>
          <p:cNvPr id="5122" name="Picture 2" descr="You Got This Light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4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eart Hand on Shallow Focus Le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 y="0"/>
            <a:ext cx="12219214" cy="686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590800"/>
            <a:ext cx="6781800" cy="1325563"/>
          </a:xfrm>
        </p:spPr>
        <p:txBody>
          <a:bodyPr>
            <a:noAutofit/>
          </a:bodyPr>
          <a:lstStyle/>
          <a:p>
            <a:r>
              <a:rPr lang="en-US" sz="4800" b="1" dirty="0">
                <a:latin typeface="+mn-lt"/>
              </a:rPr>
              <a:t>“What can make a marriage work is surprisingly simple. Happily married couples aren’t smarter, richer, or more psychologically astute than others.” </a:t>
            </a:r>
            <a:br>
              <a:rPr lang="en-US" sz="4800" b="1" dirty="0">
                <a:latin typeface="+mn-lt"/>
              </a:rPr>
            </a:br>
            <a:r>
              <a:rPr lang="en-US" sz="4800" b="1" dirty="0">
                <a:latin typeface="+mn-lt"/>
              </a:rPr>
              <a:t>- Dr. Gottman </a:t>
            </a:r>
          </a:p>
        </p:txBody>
      </p:sp>
      <p:pic>
        <p:nvPicPr>
          <p:cNvPr id="11266" name="Picture 2" descr="smiling woman and man sitting on fl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5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667000"/>
            <a:ext cx="6781800" cy="1325563"/>
          </a:xfrm>
        </p:spPr>
        <p:txBody>
          <a:bodyPr>
            <a:noAutofit/>
          </a:bodyPr>
          <a:lstStyle/>
          <a:p>
            <a:r>
              <a:rPr lang="en-US" sz="5400" b="1" dirty="0">
                <a:latin typeface="+mn-lt"/>
              </a:rPr>
              <a:t>When healthy couples think about their spouse, they focus on the </a:t>
            </a:r>
            <a:r>
              <a:rPr lang="en-US" sz="5400" b="1" dirty="0">
                <a:solidFill>
                  <a:srgbClr val="0070C0"/>
                </a:solidFill>
                <a:latin typeface="+mn-lt"/>
              </a:rPr>
              <a:t>positive attributes </a:t>
            </a:r>
            <a:r>
              <a:rPr lang="en-US" sz="5400" b="1" dirty="0">
                <a:latin typeface="+mn-lt"/>
              </a:rPr>
              <a:t>rather than the negative ones.</a:t>
            </a:r>
          </a:p>
        </p:txBody>
      </p:sp>
      <p:pic>
        <p:nvPicPr>
          <p:cNvPr id="11266" name="Picture 2" descr="smiling woman and man sitting on fl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two person holding papercut he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886"/>
            <a:ext cx="12192000" cy="69018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4028684"/>
            <a:ext cx="8077200" cy="2862322"/>
          </a:xfrm>
          <a:prstGeom prst="rect">
            <a:avLst/>
          </a:prstGeom>
          <a:noFill/>
        </p:spPr>
        <p:txBody>
          <a:bodyPr wrap="square" rtlCol="0">
            <a:spAutoFit/>
          </a:bodyPr>
          <a:lstStyle/>
          <a:p>
            <a:r>
              <a:rPr lang="en-US" sz="6000" b="1" dirty="0">
                <a:latin typeface="+mn-lt"/>
              </a:rPr>
              <a:t>Happy marriages are based on a deep </a:t>
            </a:r>
            <a:r>
              <a:rPr lang="en-US" sz="6000" b="1" dirty="0">
                <a:solidFill>
                  <a:srgbClr val="0070C0"/>
                </a:solidFill>
                <a:latin typeface="+mn-lt"/>
              </a:rPr>
              <a:t>friendship</a:t>
            </a:r>
            <a:r>
              <a:rPr lang="en-US" sz="6000" b="1" dirty="0">
                <a:latin typeface="+mn-lt"/>
              </a:rPr>
              <a:t>. </a:t>
            </a:r>
          </a:p>
        </p:txBody>
      </p:sp>
    </p:spTree>
    <p:extLst>
      <p:ext uri="{BB962C8B-B14F-4D97-AF65-F5344CB8AC3E}">
        <p14:creationId xmlns:p14="http://schemas.microsoft.com/office/powerpoint/2010/main" val="223493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two person holding papercut he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886"/>
            <a:ext cx="12192000" cy="69018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4028684"/>
            <a:ext cx="8077200" cy="2862322"/>
          </a:xfrm>
          <a:prstGeom prst="rect">
            <a:avLst/>
          </a:prstGeom>
          <a:noFill/>
        </p:spPr>
        <p:txBody>
          <a:bodyPr wrap="square" rtlCol="0">
            <a:spAutoFit/>
          </a:bodyPr>
          <a:lstStyle/>
          <a:p>
            <a:r>
              <a:rPr lang="en-US" sz="6000" b="1" dirty="0">
                <a:solidFill>
                  <a:prstClr val="black"/>
                </a:solidFill>
                <a:latin typeface="Calibri" panose="020F0502020204030204"/>
              </a:rPr>
              <a:t>Happy marriages are based on a deep </a:t>
            </a:r>
            <a:r>
              <a:rPr lang="en-US" sz="6000" b="1" dirty="0">
                <a:solidFill>
                  <a:srgbClr val="0070C0"/>
                </a:solidFill>
                <a:latin typeface="Calibri" panose="020F0502020204030204"/>
              </a:rPr>
              <a:t>friendship</a:t>
            </a:r>
            <a:r>
              <a:rPr lang="en-US" sz="6000" b="1" dirty="0">
                <a:solidFill>
                  <a:prstClr val="black"/>
                </a:solidFill>
                <a:latin typeface="Calibri" panose="020F0502020204030204"/>
              </a:rPr>
              <a:t>. </a:t>
            </a:r>
          </a:p>
        </p:txBody>
      </p:sp>
    </p:spTree>
    <p:extLst>
      <p:ext uri="{BB962C8B-B14F-4D97-AF65-F5344CB8AC3E}">
        <p14:creationId xmlns:p14="http://schemas.microsoft.com/office/powerpoint/2010/main" val="403984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09800"/>
            <a:ext cx="7467599" cy="1325563"/>
          </a:xfrm>
        </p:spPr>
        <p:txBody>
          <a:bodyPr>
            <a:noAutofit/>
          </a:bodyPr>
          <a:lstStyle/>
          <a:p>
            <a:pPr algn="ctr"/>
            <a:r>
              <a:rPr lang="en-US" sz="7200" b="1" dirty="0">
                <a:solidFill>
                  <a:srgbClr val="0070C0"/>
                </a:solidFill>
                <a:latin typeface="+mn-lt"/>
              </a:rPr>
              <a:t>Repair Attempts  </a:t>
            </a:r>
            <a:br>
              <a:rPr lang="en-US" sz="7200" b="1" dirty="0">
                <a:latin typeface="+mn-lt"/>
              </a:rPr>
            </a:br>
            <a:endParaRPr lang="en-US" sz="7200" b="1" dirty="0">
              <a:latin typeface="+mn-lt"/>
            </a:endParaRPr>
          </a:p>
        </p:txBody>
      </p:sp>
      <p:pic>
        <p:nvPicPr>
          <p:cNvPr id="16386" name="Picture 2" descr="red and blue repair neon light signage close-up phot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7599" y="-27214"/>
            <a:ext cx="4724401" cy="689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7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41" name="Rectangle 5"/>
          <p:cNvSpPr>
            <a:spLocks noGrp="1" noChangeArrowheads="1"/>
          </p:cNvSpPr>
          <p:nvPr>
            <p:ph type="subTitle" idx="4294967295"/>
          </p:nvPr>
        </p:nvSpPr>
        <p:spPr>
          <a:xfrm>
            <a:off x="457200" y="1447800"/>
            <a:ext cx="8763000" cy="2895600"/>
          </a:xfrm>
        </p:spPr>
        <p:txBody>
          <a:bodyPr/>
          <a:lstStyle/>
          <a:p>
            <a:pPr marL="39688" indent="0" algn="ctr">
              <a:buNone/>
            </a:pPr>
            <a:r>
              <a:rPr lang="en-US" sz="7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Have an Emotionally Healthy Marriage</a:t>
            </a:r>
            <a:endParaRPr lang="en-US" altLang="en-US" sz="7200" b="1" dirty="0">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4536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09800"/>
            <a:ext cx="7467599" cy="1325563"/>
          </a:xfrm>
        </p:spPr>
        <p:txBody>
          <a:bodyPr>
            <a:noAutofit/>
          </a:bodyPr>
          <a:lstStyle/>
          <a:p>
            <a:pPr algn="ctr"/>
            <a:r>
              <a:rPr lang="en-US" sz="7200" b="1" dirty="0">
                <a:solidFill>
                  <a:srgbClr val="0070C0"/>
                </a:solidFill>
                <a:latin typeface="+mn-lt"/>
              </a:rPr>
              <a:t>Repair Attempts  </a:t>
            </a:r>
            <a:br>
              <a:rPr lang="en-US" sz="7200" b="1" dirty="0">
                <a:solidFill>
                  <a:srgbClr val="0070C0"/>
                </a:solidFill>
                <a:latin typeface="+mn-lt"/>
              </a:rPr>
            </a:br>
            <a:endParaRPr lang="en-US" sz="7200" b="1" dirty="0">
              <a:solidFill>
                <a:srgbClr val="0070C0"/>
              </a:solidFill>
              <a:latin typeface="+mn-lt"/>
            </a:endParaRPr>
          </a:p>
        </p:txBody>
      </p:sp>
      <p:pic>
        <p:nvPicPr>
          <p:cNvPr id="16386" name="Picture 2" descr="red and blue repair neon light signage close-up phot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7599" y="-27214"/>
            <a:ext cx="4724401" cy="689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01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905000"/>
            <a:ext cx="7620000" cy="1325563"/>
          </a:xfrm>
        </p:spPr>
        <p:txBody>
          <a:bodyPr>
            <a:noAutofit/>
          </a:bodyPr>
          <a:lstStyle/>
          <a:p>
            <a:pPr algn="ctr"/>
            <a:r>
              <a:rPr lang="en-US" sz="7200" b="1" dirty="0">
                <a:solidFill>
                  <a:srgbClr val="0070C0"/>
                </a:solidFill>
                <a:latin typeface="+mn-lt"/>
              </a:rPr>
              <a:t>Harsh Start-ups </a:t>
            </a:r>
            <a:endParaRPr lang="en-US" sz="7200" dirty="0">
              <a:solidFill>
                <a:srgbClr val="0070C0"/>
              </a:solidFill>
              <a:latin typeface="+mn-lt"/>
            </a:endParaRPr>
          </a:p>
        </p:txBody>
      </p:sp>
      <p:pic>
        <p:nvPicPr>
          <p:cNvPr id="18434" name="Picture 2" descr="https://images.unsplash.com/photo-1571837228850-3a8e0d03de3c?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21772"/>
            <a:ext cx="4582886" cy="687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0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905000"/>
            <a:ext cx="7620000" cy="1325563"/>
          </a:xfrm>
        </p:spPr>
        <p:txBody>
          <a:bodyPr>
            <a:noAutofit/>
          </a:bodyPr>
          <a:lstStyle/>
          <a:p>
            <a:pPr algn="ctr"/>
            <a:r>
              <a:rPr lang="en-US" sz="7200" b="1" dirty="0">
                <a:solidFill>
                  <a:srgbClr val="0070C0"/>
                </a:solidFill>
                <a:latin typeface="+mn-lt"/>
              </a:rPr>
              <a:t>Harsh Start-ups </a:t>
            </a:r>
            <a:endParaRPr lang="en-US" sz="7200" dirty="0">
              <a:solidFill>
                <a:srgbClr val="0070C0"/>
              </a:solidFill>
              <a:latin typeface="+mn-lt"/>
            </a:endParaRPr>
          </a:p>
        </p:txBody>
      </p:sp>
      <p:pic>
        <p:nvPicPr>
          <p:cNvPr id="18434" name="Picture 2" descr="https://images.unsplash.com/photo-1571837228850-3a8e0d03de3c?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21772"/>
            <a:ext cx="4582886" cy="687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6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218"/>
            <a:ext cx="6096000" cy="1325563"/>
          </a:xfrm>
        </p:spPr>
        <p:txBody>
          <a:bodyPr>
            <a:noAutofit/>
          </a:bodyPr>
          <a:lstStyle/>
          <a:p>
            <a:r>
              <a:rPr lang="en-US" sz="5400" b="1" dirty="0">
                <a:latin typeface="+mn-lt"/>
              </a:rPr>
              <a:t>…with all humility and gentleness, with patience, showing tolerance for one another in love.</a:t>
            </a:r>
            <a:br>
              <a:rPr lang="en-US" sz="5400" b="1" dirty="0">
                <a:latin typeface="+mn-lt"/>
              </a:rPr>
            </a:br>
            <a:r>
              <a:rPr lang="en-US" sz="5400" b="1" dirty="0">
                <a:latin typeface="+mn-lt"/>
              </a:rPr>
              <a:t>-Ephesians 4:2 NASB</a:t>
            </a:r>
            <a:br>
              <a:rPr lang="en-US" sz="5400" b="1" dirty="0">
                <a:latin typeface="+mn-lt"/>
              </a:rPr>
            </a:br>
            <a:endParaRPr lang="en-US" sz="5400" b="1" dirty="0">
              <a:latin typeface="+mn-lt"/>
            </a:endParaRPr>
          </a:p>
        </p:txBody>
      </p:sp>
      <p:pic>
        <p:nvPicPr>
          <p:cNvPr id="20482" name="Picture 2" descr="love one another chalk written on concrete fl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7215"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4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218"/>
            <a:ext cx="6096000" cy="1325563"/>
          </a:xfrm>
        </p:spPr>
        <p:txBody>
          <a:bodyPr>
            <a:noAutofit/>
          </a:bodyPr>
          <a:lstStyle/>
          <a:p>
            <a:r>
              <a:rPr lang="en-US" sz="5400" b="1" dirty="0">
                <a:latin typeface="+mn-lt"/>
              </a:rPr>
              <a:t>…with all humility and gentleness, with patience, showing tolerance for one another in love.</a:t>
            </a:r>
            <a:br>
              <a:rPr lang="en-US" sz="5400" b="1" dirty="0">
                <a:latin typeface="+mn-lt"/>
              </a:rPr>
            </a:br>
            <a:r>
              <a:rPr lang="en-US" sz="5400" b="1" dirty="0">
                <a:latin typeface="+mn-lt"/>
              </a:rPr>
              <a:t>-Ephesians 4:2 NASB</a:t>
            </a:r>
            <a:br>
              <a:rPr lang="en-US" sz="5400" b="1" dirty="0">
                <a:latin typeface="+mn-lt"/>
              </a:rPr>
            </a:br>
            <a:endParaRPr lang="en-US" sz="5400" b="1" dirty="0">
              <a:latin typeface="+mn-lt"/>
            </a:endParaRPr>
          </a:p>
        </p:txBody>
      </p:sp>
      <p:pic>
        <p:nvPicPr>
          <p:cNvPr id="20482" name="Picture 2" descr="love one another chalk written on concrete fl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7215"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1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752600"/>
            <a:ext cx="7315200" cy="1325563"/>
          </a:xfrm>
        </p:spPr>
        <p:txBody>
          <a:bodyPr>
            <a:noAutofit/>
          </a:bodyPr>
          <a:lstStyle/>
          <a:p>
            <a:pPr algn="ctr"/>
            <a:r>
              <a:rPr lang="en-US" sz="7200" b="1" dirty="0">
                <a:latin typeface="+mn-lt"/>
              </a:rPr>
              <a:t>The Four Horsemen of the Apocalypse </a:t>
            </a:r>
            <a:endParaRPr lang="en-US" sz="7200" dirty="0">
              <a:latin typeface="+mn-lt"/>
            </a:endParaRPr>
          </a:p>
        </p:txBody>
      </p:sp>
      <p:pic>
        <p:nvPicPr>
          <p:cNvPr id="22530" name="Picture 2" descr="Silver-colored Wedding Ban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0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5105400" cy="1325563"/>
          </a:xfrm>
        </p:spPr>
        <p:txBody>
          <a:bodyPr>
            <a:noAutofit/>
          </a:bodyPr>
          <a:lstStyle/>
          <a:p>
            <a:r>
              <a:rPr lang="en-US" sz="8000" b="1" dirty="0">
                <a:solidFill>
                  <a:srgbClr val="0070C0"/>
                </a:solidFill>
                <a:latin typeface="+mn-lt"/>
              </a:rPr>
              <a:t>1. Criticism </a:t>
            </a:r>
          </a:p>
        </p:txBody>
      </p:sp>
      <p:pic>
        <p:nvPicPr>
          <p:cNvPr id="24578" name="Picture 2" descr="person holding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7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5105400" cy="1325563"/>
          </a:xfrm>
        </p:spPr>
        <p:txBody>
          <a:bodyPr>
            <a:noAutofit/>
          </a:bodyPr>
          <a:lstStyle/>
          <a:p>
            <a:r>
              <a:rPr lang="en-US" sz="8000" b="1" dirty="0">
                <a:solidFill>
                  <a:srgbClr val="0070C0"/>
                </a:solidFill>
                <a:latin typeface="+mn-lt"/>
              </a:rPr>
              <a:t>1. Criticism </a:t>
            </a:r>
          </a:p>
        </p:txBody>
      </p:sp>
      <p:pic>
        <p:nvPicPr>
          <p:cNvPr id="24578" name="Picture 2" descr="person holding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8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9" y="1447800"/>
            <a:ext cx="7620001" cy="1325563"/>
          </a:xfrm>
        </p:spPr>
        <p:txBody>
          <a:bodyPr>
            <a:normAutofit/>
          </a:bodyPr>
          <a:lstStyle/>
          <a:p>
            <a:pPr algn="ctr"/>
            <a:r>
              <a:rPr lang="en-US" sz="8000" b="1" dirty="0">
                <a:solidFill>
                  <a:srgbClr val="0070C0"/>
                </a:solidFill>
                <a:latin typeface="+mn-lt"/>
              </a:rPr>
              <a:t>2. Contempt</a:t>
            </a:r>
          </a:p>
        </p:txBody>
      </p:sp>
      <p:pic>
        <p:nvPicPr>
          <p:cNvPr id="26626" name="Picture 2" descr="wake me when it's over text overl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2" y="0"/>
            <a:ext cx="4566557" cy="684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11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6934200" cy="1325563"/>
          </a:xfrm>
        </p:spPr>
        <p:txBody>
          <a:bodyPr>
            <a:noAutofit/>
          </a:bodyPr>
          <a:lstStyle/>
          <a:p>
            <a:r>
              <a:rPr lang="en-US" sz="4800" b="1" dirty="0">
                <a:latin typeface="+mn-lt"/>
              </a:rPr>
              <a:t>“When contempt begins to overwhelm your relationship, you tend to forget entirely your partner’s positive qualities, at least while you’re feeling upset. You can’t remember a single positive quality or act. </a:t>
            </a:r>
          </a:p>
        </p:txBody>
      </p:sp>
      <p:pic>
        <p:nvPicPr>
          <p:cNvPr id="28674" name="Picture 2" descr="woman sitting on gray leather sofa beside a man while looking each oth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9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41" name="Rectangle 5"/>
          <p:cNvSpPr>
            <a:spLocks noGrp="1" noChangeArrowheads="1"/>
          </p:cNvSpPr>
          <p:nvPr>
            <p:ph type="subTitle" idx="4294967295"/>
          </p:nvPr>
        </p:nvSpPr>
        <p:spPr>
          <a:xfrm>
            <a:off x="457200" y="1447800"/>
            <a:ext cx="8763000" cy="2895600"/>
          </a:xfrm>
        </p:spPr>
        <p:txBody>
          <a:bodyPr/>
          <a:lstStyle/>
          <a:p>
            <a:pPr marL="39688" indent="0" algn="ctr">
              <a:buNone/>
            </a:pPr>
            <a:r>
              <a:rPr lang="en-US" sz="7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Have an Emotionally Healthy Marriage</a:t>
            </a:r>
            <a:endParaRPr lang="en-US" altLang="en-US" sz="7200" b="1" dirty="0">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74236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6934200" cy="1325563"/>
          </a:xfrm>
        </p:spPr>
        <p:txBody>
          <a:bodyPr>
            <a:noAutofit/>
          </a:bodyPr>
          <a:lstStyle/>
          <a:p>
            <a:r>
              <a:rPr lang="en-US" sz="4800" b="1" dirty="0">
                <a:latin typeface="+mn-lt"/>
              </a:rPr>
              <a:t>This immediate decay of admiration is an important reason why contempt ought to be banned from marital interactions.”</a:t>
            </a:r>
            <a:br>
              <a:rPr lang="en-US" sz="4800" b="1" dirty="0">
                <a:latin typeface="+mn-lt"/>
              </a:rPr>
            </a:br>
            <a:r>
              <a:rPr lang="en-US" sz="4800" b="1" dirty="0">
                <a:latin typeface="+mn-lt"/>
              </a:rPr>
              <a:t>- Dr. Gottman </a:t>
            </a:r>
          </a:p>
        </p:txBody>
      </p:sp>
      <p:pic>
        <p:nvPicPr>
          <p:cNvPr id="28674" name="Picture 2" descr="woman sitting on gray leather sofa beside a man while looking each oth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0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6934200" cy="1325563"/>
          </a:xfrm>
        </p:spPr>
        <p:txBody>
          <a:bodyPr>
            <a:noAutofit/>
          </a:bodyPr>
          <a:lstStyle/>
          <a:p>
            <a:r>
              <a:rPr lang="en-US" sz="4800" b="1" dirty="0">
                <a:latin typeface="+mn-lt"/>
              </a:rPr>
              <a:t>Emotionally intelligent couples stay clear of consuming their mind with negative thoughts about their spouse. </a:t>
            </a:r>
          </a:p>
        </p:txBody>
      </p:sp>
      <p:pic>
        <p:nvPicPr>
          <p:cNvPr id="28674" name="Picture 2" descr="woman sitting on gray leather sofa beside a man while looking each oth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443" y="1219200"/>
            <a:ext cx="7620000" cy="1325563"/>
          </a:xfrm>
        </p:spPr>
        <p:txBody>
          <a:bodyPr>
            <a:noAutofit/>
          </a:bodyPr>
          <a:lstStyle/>
          <a:p>
            <a:pPr algn="ctr"/>
            <a:r>
              <a:rPr lang="en-US" sz="8000" b="1" dirty="0">
                <a:solidFill>
                  <a:srgbClr val="0070C0"/>
                </a:solidFill>
                <a:latin typeface="+mn-lt"/>
              </a:rPr>
              <a:t>3. Defensiveness</a:t>
            </a:r>
          </a:p>
        </p:txBody>
      </p:sp>
      <p:pic>
        <p:nvPicPr>
          <p:cNvPr id="30722" name="Picture 2" descr="Man Wearing Blue Sleeveless Top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810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5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957" y="2590800"/>
            <a:ext cx="7092043" cy="1325563"/>
          </a:xfrm>
        </p:spPr>
        <p:txBody>
          <a:bodyPr>
            <a:noAutofit/>
          </a:bodyPr>
          <a:lstStyle/>
          <a:p>
            <a:r>
              <a:rPr lang="en-US" sz="5400" b="1" dirty="0">
                <a:latin typeface="+mn-lt"/>
              </a:rPr>
              <a:t>Marriages that have harsh start-ups where criticism and contempt lead to defensiveness, eventually one of the partners will tune out the other partner.</a:t>
            </a:r>
          </a:p>
        </p:txBody>
      </p:sp>
      <p:pic>
        <p:nvPicPr>
          <p:cNvPr id="30722" name="Picture 2" descr="Man Wearing Blue Sleeveless Top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810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2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9" y="1219200"/>
            <a:ext cx="7620001" cy="1325563"/>
          </a:xfrm>
        </p:spPr>
        <p:txBody>
          <a:bodyPr>
            <a:noAutofit/>
          </a:bodyPr>
          <a:lstStyle/>
          <a:p>
            <a:pPr algn="ctr"/>
            <a:r>
              <a:rPr lang="en-US" sz="8000" b="1" dirty="0">
                <a:solidFill>
                  <a:srgbClr val="0070C0"/>
                </a:solidFill>
                <a:latin typeface="+mn-lt"/>
              </a:rPr>
              <a:t>4. Stonewalling</a:t>
            </a:r>
          </a:p>
        </p:txBody>
      </p:sp>
      <p:pic>
        <p:nvPicPr>
          <p:cNvPr id="33794" name="Picture 2" descr="Brown and Gray Brick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8" y="-10887"/>
            <a:ext cx="4555671" cy="683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74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9" y="1219200"/>
            <a:ext cx="7620001" cy="1325563"/>
          </a:xfrm>
        </p:spPr>
        <p:txBody>
          <a:bodyPr>
            <a:noAutofit/>
          </a:bodyPr>
          <a:lstStyle/>
          <a:p>
            <a:pPr algn="ctr"/>
            <a:r>
              <a:rPr lang="en-US" sz="8000" b="1" dirty="0">
                <a:solidFill>
                  <a:srgbClr val="0070C0"/>
                </a:solidFill>
                <a:latin typeface="+mn-lt"/>
              </a:rPr>
              <a:t>4. Stonewalling</a:t>
            </a:r>
          </a:p>
        </p:txBody>
      </p:sp>
      <p:pic>
        <p:nvPicPr>
          <p:cNvPr id="33794" name="Picture 2" descr="Brown and Gray Brick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8" y="-10887"/>
            <a:ext cx="4555671" cy="683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590800"/>
            <a:ext cx="6400800" cy="1325563"/>
          </a:xfrm>
        </p:spPr>
        <p:txBody>
          <a:bodyPr>
            <a:noAutofit/>
          </a:bodyPr>
          <a:lstStyle/>
          <a:p>
            <a:pPr algn="ctr"/>
            <a:r>
              <a:rPr lang="en-US" sz="6600" b="1" dirty="0">
                <a:latin typeface="+mn-lt"/>
              </a:rPr>
              <a:t>When it comes to stonewalling, who do you think does it more, men or women? </a:t>
            </a:r>
          </a:p>
        </p:txBody>
      </p:sp>
      <p:pic>
        <p:nvPicPr>
          <p:cNvPr id="33794" name="Picture 2" descr="Brown and Gray Brick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55671" cy="683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65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Photography of Barrel Wav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0886"/>
            <a:ext cx="12207047" cy="6868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59489" y="370569"/>
            <a:ext cx="4953000" cy="1446550"/>
          </a:xfrm>
          <a:prstGeom prst="rect">
            <a:avLst/>
          </a:prstGeom>
          <a:noFill/>
        </p:spPr>
        <p:txBody>
          <a:bodyPr wrap="square" rtlCol="0">
            <a:spAutoFit/>
          </a:bodyPr>
          <a:lstStyle/>
          <a:p>
            <a:r>
              <a:rPr lang="en-US" sz="8800" b="1" dirty="0">
                <a:solidFill>
                  <a:srgbClr val="0070C0"/>
                </a:solidFill>
                <a:latin typeface="+mn-lt"/>
              </a:rPr>
              <a:t>Flooding </a:t>
            </a:r>
          </a:p>
        </p:txBody>
      </p:sp>
    </p:spTree>
    <p:extLst>
      <p:ext uri="{BB962C8B-B14F-4D97-AF65-F5344CB8AC3E}">
        <p14:creationId xmlns:p14="http://schemas.microsoft.com/office/powerpoint/2010/main" val="1321343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6477000" cy="1325563"/>
          </a:xfrm>
        </p:spPr>
        <p:txBody>
          <a:bodyPr>
            <a:noAutofit/>
          </a:bodyPr>
          <a:lstStyle/>
          <a:p>
            <a:r>
              <a:rPr lang="en-US" sz="5400" b="1" dirty="0"/>
              <a:t>When you combine a </a:t>
            </a:r>
            <a:r>
              <a:rPr lang="en-US" sz="5400" b="1" dirty="0">
                <a:solidFill>
                  <a:srgbClr val="0070C0"/>
                </a:solidFill>
              </a:rPr>
              <a:t>harsh start-up</a:t>
            </a:r>
            <a:r>
              <a:rPr lang="en-US" sz="5400" b="1" dirty="0"/>
              <a:t>, with constant </a:t>
            </a:r>
            <a:r>
              <a:rPr lang="en-US" sz="5400" b="1" dirty="0">
                <a:solidFill>
                  <a:srgbClr val="0070C0"/>
                </a:solidFill>
              </a:rPr>
              <a:t>flooding</a:t>
            </a:r>
            <a:r>
              <a:rPr lang="en-US" sz="5400" b="1" dirty="0"/>
              <a:t> by the frequent presence of the</a:t>
            </a:r>
            <a:r>
              <a:rPr lang="en-US" sz="5400" b="1" dirty="0">
                <a:solidFill>
                  <a:srgbClr val="0070C0"/>
                </a:solidFill>
              </a:rPr>
              <a:t> Four Horsemen </a:t>
            </a:r>
            <a:r>
              <a:rPr lang="en-US" sz="5400" b="1" dirty="0"/>
              <a:t>the relationship is in </a:t>
            </a:r>
            <a:r>
              <a:rPr lang="en-US" sz="5400" b="1" dirty="0">
                <a:solidFill>
                  <a:srgbClr val="0070C0"/>
                </a:solidFill>
              </a:rPr>
              <a:t>trouble</a:t>
            </a:r>
            <a:r>
              <a:rPr lang="en-US" sz="5400" b="1" dirty="0"/>
              <a:t>. </a:t>
            </a:r>
            <a:br>
              <a:rPr lang="en-US" sz="5400" b="1" dirty="0"/>
            </a:br>
            <a:endParaRPr lang="en-US" sz="5400" b="1" dirty="0"/>
          </a:p>
        </p:txBody>
      </p:sp>
      <p:pic>
        <p:nvPicPr>
          <p:cNvPr id="20482" name="Picture 2" descr="love one another chalk written on concrete fl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7215"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54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362200"/>
            <a:ext cx="6858000" cy="1325563"/>
          </a:xfrm>
        </p:spPr>
        <p:txBody>
          <a:bodyPr>
            <a:noAutofit/>
          </a:bodyPr>
          <a:lstStyle/>
          <a:p>
            <a:r>
              <a:rPr lang="en-US" sz="6600" b="1" dirty="0">
                <a:latin typeface="+mn-lt"/>
              </a:rPr>
              <a:t>Couples who are good at repair attempts are more likely to have healthy marriages.</a:t>
            </a:r>
          </a:p>
        </p:txBody>
      </p:sp>
      <p:pic>
        <p:nvPicPr>
          <p:cNvPr id="6" name="Picture 2" descr="red and blue mickey mouse illust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 y="-21772"/>
            <a:ext cx="4523014" cy="687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6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ray and red happily ever after wooden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25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6858000" cy="1325563"/>
          </a:xfrm>
        </p:spPr>
        <p:txBody>
          <a:bodyPr>
            <a:noAutofit/>
          </a:bodyPr>
          <a:lstStyle/>
          <a:p>
            <a:r>
              <a:rPr lang="en-US" sz="6000" b="1" dirty="0">
                <a:latin typeface="+mn-lt"/>
              </a:rPr>
              <a:t>If it is possible, as much as depends on you, live peaceably with all men.</a:t>
            </a:r>
            <a:br>
              <a:rPr lang="en-US" sz="6000" b="1" dirty="0">
                <a:latin typeface="+mn-lt"/>
              </a:rPr>
            </a:br>
            <a:r>
              <a:rPr lang="en-US" sz="6000" b="1" dirty="0">
                <a:latin typeface="+mn-lt"/>
              </a:rPr>
              <a:t>- Romans 12:18 NKJV</a:t>
            </a:r>
          </a:p>
        </p:txBody>
      </p:sp>
      <p:pic>
        <p:nvPicPr>
          <p:cNvPr id="14338" name="Picture 2" descr="two persons sitting on sand during daytim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0"/>
            <a:ext cx="3886200" cy="690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82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080643"/>
            <a:ext cx="5943600" cy="1325563"/>
          </a:xfrm>
        </p:spPr>
        <p:txBody>
          <a:bodyPr>
            <a:noAutofit/>
          </a:bodyPr>
          <a:lstStyle/>
          <a:p>
            <a:r>
              <a:rPr lang="en-US" sz="6000" b="1" dirty="0">
                <a:latin typeface="+mn-lt"/>
              </a:rPr>
              <a:t>“Get yourself healthy before you get yourself married.”</a:t>
            </a:r>
            <a:br>
              <a:rPr lang="en-US" sz="6000" b="1" dirty="0">
                <a:latin typeface="+mn-lt"/>
              </a:rPr>
            </a:br>
            <a:r>
              <a:rPr lang="en-US" sz="6000" b="1" dirty="0">
                <a:latin typeface="+mn-lt"/>
              </a:rPr>
              <a:t>- Neil Clark</a:t>
            </a:r>
          </a:p>
        </p:txBody>
      </p:sp>
      <p:pic>
        <p:nvPicPr>
          <p:cNvPr id="5" name="Picture 2" descr="Therapist Taking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4570636" cy="685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46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You Complete me HD love wallpap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82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288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0"/>
            <a:ext cx="5029200" cy="1325563"/>
          </a:xfrm>
        </p:spPr>
        <p:txBody>
          <a:bodyPr>
            <a:noAutofit/>
          </a:bodyPr>
          <a:lstStyle/>
          <a:p>
            <a:r>
              <a:rPr lang="en-US" sz="6600" b="1" dirty="0">
                <a:latin typeface="+mn-lt"/>
              </a:rPr>
              <a:t>You need to know your profound significance.</a:t>
            </a:r>
            <a:endParaRPr lang="en-US" sz="6600" dirty="0">
              <a:latin typeface="+mn-lt"/>
            </a:endParaRPr>
          </a:p>
        </p:txBody>
      </p:sp>
      <p:pic>
        <p:nvPicPr>
          <p:cNvPr id="3076" name="Picture 4" descr="blue flowers in glass v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215" y="0"/>
            <a:ext cx="51447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13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6324600" cy="1325563"/>
          </a:xfrm>
        </p:spPr>
        <p:txBody>
          <a:bodyPr>
            <a:noAutofit/>
          </a:bodyPr>
          <a:lstStyle/>
          <a:p>
            <a:r>
              <a:rPr lang="en-US" sz="5400" b="1" dirty="0">
                <a:latin typeface="+mn-lt"/>
              </a:rPr>
              <a:t>The person that understands their profound significance will have more positive self-talk. </a:t>
            </a:r>
          </a:p>
        </p:txBody>
      </p:sp>
      <p:pic>
        <p:nvPicPr>
          <p:cNvPr id="3076" name="Picture 4" descr="blue flowers in glass v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215" y="0"/>
            <a:ext cx="51447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79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514600"/>
            <a:ext cx="6400800" cy="1325563"/>
          </a:xfrm>
        </p:spPr>
        <p:txBody>
          <a:bodyPr>
            <a:noAutofit/>
          </a:bodyPr>
          <a:lstStyle/>
          <a:p>
            <a:r>
              <a:rPr lang="en-US" dirty="0"/>
              <a:t>That Christ may dwell in your hearts through faith; that you, being rooted and </a:t>
            </a:r>
            <a:r>
              <a:rPr lang="en-US" b="1" dirty="0"/>
              <a:t>grounded in love</a:t>
            </a:r>
            <a:r>
              <a:rPr lang="en-US" dirty="0"/>
              <a:t>, may be able to comprehend with all the saints what </a:t>
            </a:r>
            <a:r>
              <a:rPr lang="en-US" i="1" dirty="0"/>
              <a:t>is</a:t>
            </a:r>
            <a:r>
              <a:rPr lang="en-US" dirty="0"/>
              <a:t> </a:t>
            </a:r>
            <a:r>
              <a:rPr lang="en-US" b="1" dirty="0"/>
              <a:t>the width and length and depth and height - </a:t>
            </a:r>
            <a:endParaRPr lang="en-US" dirty="0"/>
          </a:p>
        </p:txBody>
      </p:sp>
      <p:pic>
        <p:nvPicPr>
          <p:cNvPr id="4098" name="Picture 2" descr="Love is patient Love is kind printed on burned pap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11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667000"/>
            <a:ext cx="6400800" cy="1325563"/>
          </a:xfrm>
        </p:spPr>
        <p:txBody>
          <a:bodyPr>
            <a:noAutofit/>
          </a:bodyPr>
          <a:lstStyle/>
          <a:p>
            <a:pPr lvl="0" defTabSz="914400">
              <a:lnSpc>
                <a:spcPct val="100000"/>
              </a:lnSpc>
              <a:spcBef>
                <a:spcPts val="0"/>
              </a:spcBef>
              <a:defRPr/>
            </a:pPr>
            <a:r>
              <a:rPr lang="en-US" b="1" dirty="0">
                <a:latin typeface="+mn-lt"/>
              </a:rPr>
              <a:t>to know the love of Christ which passes knowledge</a:t>
            </a:r>
            <a:r>
              <a:rPr lang="en-US" dirty="0">
                <a:latin typeface="+mn-lt"/>
              </a:rPr>
              <a:t>; that you may be </a:t>
            </a:r>
            <a:r>
              <a:rPr lang="en-US" b="1" dirty="0">
                <a:latin typeface="+mn-lt"/>
              </a:rPr>
              <a:t>filled with all the fullness of God</a:t>
            </a:r>
            <a:r>
              <a:rPr lang="en-US" dirty="0">
                <a:latin typeface="+mn-lt"/>
              </a:rPr>
              <a:t>.” </a:t>
            </a:r>
            <a:br>
              <a:rPr lang="en-US" dirty="0">
                <a:latin typeface="+mn-lt"/>
              </a:rPr>
            </a:br>
            <a:r>
              <a:rPr lang="en-US" dirty="0">
                <a:latin typeface="+mn-lt"/>
              </a:rPr>
              <a:t>- Ephesians 3:17-19 NKJV</a:t>
            </a:r>
            <a:br>
              <a:rPr lang="en-US" dirty="0">
                <a:latin typeface="+mn-lt"/>
              </a:rPr>
            </a:br>
            <a:endParaRPr lang="en-US" dirty="0">
              <a:latin typeface="+mn-lt"/>
            </a:endParaRPr>
          </a:p>
        </p:txBody>
      </p:sp>
      <p:pic>
        <p:nvPicPr>
          <p:cNvPr id="4098" name="Picture 2" descr="Love is patient Love is kind printed on burned pap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06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66218"/>
            <a:ext cx="6400800" cy="1325563"/>
          </a:xfrm>
        </p:spPr>
        <p:txBody>
          <a:bodyPr>
            <a:noAutofit/>
          </a:bodyPr>
          <a:lstStyle/>
          <a:p>
            <a:r>
              <a:rPr lang="en-US" sz="6600" b="1" dirty="0">
                <a:latin typeface="+mn-lt"/>
              </a:rPr>
              <a:t>Practical things that you can do in your marriage:</a:t>
            </a:r>
            <a:br>
              <a:rPr lang="en-US" sz="6600" b="1" dirty="0">
                <a:latin typeface="+mn-lt"/>
              </a:rPr>
            </a:br>
            <a:endParaRPr lang="en-US" sz="6600" b="1" dirty="0">
              <a:latin typeface="+mn-lt"/>
            </a:endParaRPr>
          </a:p>
        </p:txBody>
      </p:sp>
      <p:pic>
        <p:nvPicPr>
          <p:cNvPr id="6146" name="Picture 2" descr="several macaroons on pink steel tr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37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66218"/>
            <a:ext cx="6400800" cy="1325563"/>
          </a:xfrm>
        </p:spPr>
        <p:txBody>
          <a:bodyPr>
            <a:noAutofit/>
          </a:bodyPr>
          <a:lstStyle/>
          <a:p>
            <a:pPr lvl="0" defTabSz="914400">
              <a:lnSpc>
                <a:spcPct val="100000"/>
              </a:lnSpc>
              <a:spcBef>
                <a:spcPts val="0"/>
              </a:spcBef>
              <a:defRPr/>
            </a:pPr>
            <a:r>
              <a:rPr lang="en-US" sz="6000" b="1" dirty="0">
                <a:latin typeface="+mn-lt"/>
              </a:rPr>
              <a:t>1. </a:t>
            </a:r>
            <a:r>
              <a:rPr lang="en-US" sz="6000" b="1" dirty="0">
                <a:solidFill>
                  <a:srgbClr val="0070C0"/>
                </a:solidFill>
                <a:latin typeface="+mn-lt"/>
              </a:rPr>
              <a:t>Pray</a:t>
            </a:r>
            <a:r>
              <a:rPr lang="en-US" sz="6000" b="1" dirty="0">
                <a:latin typeface="+mn-lt"/>
              </a:rPr>
              <a:t> for each other and read the Bible or a book on marriage together. </a:t>
            </a:r>
            <a:br>
              <a:rPr lang="en-US" sz="6000" b="1" dirty="0">
                <a:latin typeface="+mn-lt"/>
              </a:rPr>
            </a:br>
            <a:endParaRPr lang="en-US" sz="6000" b="1" dirty="0">
              <a:latin typeface="+mn-lt"/>
            </a:endParaRPr>
          </a:p>
        </p:txBody>
      </p:sp>
      <p:pic>
        <p:nvPicPr>
          <p:cNvPr id="6146" name="Picture 2" descr="several macaroons on pink steel tr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3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adult and girl holding forever scrabble letters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69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3200400"/>
            <a:ext cx="6096000" cy="1325563"/>
          </a:xfrm>
        </p:spPr>
        <p:txBody>
          <a:bodyPr>
            <a:noAutofit/>
          </a:bodyPr>
          <a:lstStyle/>
          <a:p>
            <a:pPr lvl="0" defTabSz="914400">
              <a:lnSpc>
                <a:spcPct val="100000"/>
              </a:lnSpc>
              <a:spcBef>
                <a:spcPts val="0"/>
              </a:spcBef>
              <a:defRPr/>
            </a:pPr>
            <a:r>
              <a:rPr lang="en-US" sz="5400" b="1" dirty="0">
                <a:latin typeface="+mn-lt"/>
              </a:rPr>
              <a:t>2. Practice </a:t>
            </a:r>
            <a:r>
              <a:rPr lang="en-US" sz="5400" b="1" dirty="0">
                <a:solidFill>
                  <a:srgbClr val="0070C0"/>
                </a:solidFill>
                <a:latin typeface="+mn-lt"/>
              </a:rPr>
              <a:t>building</a:t>
            </a:r>
            <a:r>
              <a:rPr lang="en-US" sz="5400" b="1" dirty="0">
                <a:latin typeface="+mn-lt"/>
              </a:rPr>
              <a:t> a friendship. Take time to do activities together. </a:t>
            </a:r>
            <a:br>
              <a:rPr lang="en-US" sz="5400" b="1" dirty="0">
                <a:latin typeface="+mn-lt"/>
              </a:rPr>
            </a:br>
            <a:br>
              <a:rPr lang="en-US" sz="5400" b="1" dirty="0">
                <a:latin typeface="+mn-lt"/>
              </a:rPr>
            </a:br>
            <a:endParaRPr lang="en-US" sz="5400" b="1" dirty="0">
              <a:latin typeface="+mn-lt"/>
            </a:endParaRPr>
          </a:p>
        </p:txBody>
      </p:sp>
      <p:pic>
        <p:nvPicPr>
          <p:cNvPr id="8194" name="Picture 2" descr="woman holding someone's han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0"/>
            <a:ext cx="4637314" cy="69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70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27974"/>
            <a:ext cx="5181600" cy="1325563"/>
          </a:xfrm>
        </p:spPr>
        <p:txBody>
          <a:bodyPr>
            <a:noAutofit/>
          </a:bodyPr>
          <a:lstStyle/>
          <a:p>
            <a:r>
              <a:rPr lang="en-US" sz="6000" b="1" dirty="0">
                <a:latin typeface="+mn-lt"/>
              </a:rPr>
              <a:t>3. Make time for </a:t>
            </a:r>
            <a:r>
              <a:rPr lang="en-US" sz="6000" b="1" dirty="0">
                <a:solidFill>
                  <a:srgbClr val="0070C0"/>
                </a:solidFill>
                <a:latin typeface="+mn-lt"/>
              </a:rPr>
              <a:t>intimacy</a:t>
            </a:r>
            <a:r>
              <a:rPr lang="en-US" sz="6000" b="1" dirty="0">
                <a:latin typeface="+mn-lt"/>
              </a:rPr>
              <a:t>. </a:t>
            </a:r>
          </a:p>
        </p:txBody>
      </p:sp>
      <p:pic>
        <p:nvPicPr>
          <p:cNvPr id="10242" name="Picture 2" descr="orange i have a crush on you neon light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10401" y="0"/>
            <a:ext cx="5181600" cy="690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55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590800"/>
            <a:ext cx="5867400" cy="1325563"/>
          </a:xfrm>
        </p:spPr>
        <p:txBody>
          <a:bodyPr>
            <a:noAutofit/>
          </a:bodyPr>
          <a:lstStyle/>
          <a:p>
            <a:r>
              <a:rPr lang="en-US" sz="4800" b="1" dirty="0">
                <a:latin typeface="+mn-lt"/>
              </a:rPr>
              <a:t>How many of you will commit to putting this into practice for the next four weeks of your marriage? </a:t>
            </a:r>
            <a:br>
              <a:rPr lang="en-US" sz="4800" b="1" dirty="0">
                <a:latin typeface="+mn-lt"/>
              </a:rPr>
            </a:br>
            <a:endParaRPr lang="en-US" sz="4800" b="1" dirty="0">
              <a:latin typeface="+mn-lt"/>
            </a:endParaRPr>
          </a:p>
        </p:txBody>
      </p:sp>
      <p:pic>
        <p:nvPicPr>
          <p:cNvPr id="21506" name="Picture 2" descr="spiral freestanding calendar on whi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0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57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erson reading book while knee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897" y="0"/>
            <a:ext cx="45781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838200"/>
            <a:ext cx="6172200" cy="4524315"/>
          </a:xfrm>
          <a:prstGeom prst="rect">
            <a:avLst/>
          </a:prstGeom>
          <a:noFill/>
        </p:spPr>
        <p:txBody>
          <a:bodyPr wrap="square" rtlCol="0">
            <a:spAutoFit/>
          </a:bodyPr>
          <a:lstStyle/>
          <a:p>
            <a:r>
              <a:rPr lang="en-US" sz="4800" b="1" dirty="0">
                <a:latin typeface="+mn-lt"/>
              </a:rPr>
              <a:t>How many of you will pray for each other and read the Bible or a book on marriage together?</a:t>
            </a:r>
          </a:p>
          <a:p>
            <a:endParaRPr lang="en-US" sz="4800" b="1" dirty="0">
              <a:latin typeface="+mn-lt"/>
            </a:endParaRPr>
          </a:p>
        </p:txBody>
      </p:sp>
    </p:spTree>
    <p:extLst>
      <p:ext uri="{BB962C8B-B14F-4D97-AF65-F5344CB8AC3E}">
        <p14:creationId xmlns:p14="http://schemas.microsoft.com/office/powerpoint/2010/main" val="1785588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457" y="2438400"/>
            <a:ext cx="6553200" cy="1325563"/>
          </a:xfrm>
        </p:spPr>
        <p:txBody>
          <a:bodyPr>
            <a:noAutofit/>
          </a:bodyPr>
          <a:lstStyle/>
          <a:p>
            <a:r>
              <a:rPr lang="en-US" sz="6600" b="1" dirty="0">
                <a:latin typeface="+mn-lt"/>
              </a:rPr>
              <a:t>Your relationships can only be as healthy as you are. </a:t>
            </a:r>
          </a:p>
        </p:txBody>
      </p:sp>
      <p:pic>
        <p:nvPicPr>
          <p:cNvPr id="23556" name="Picture 4" descr="silhouette photography of cou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53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8"/>
            <a:ext cx="6973012" cy="1325563"/>
          </a:xfrm>
        </p:spPr>
        <p:txBody>
          <a:bodyPr>
            <a:noAutofit/>
          </a:bodyPr>
          <a:lstStyle/>
          <a:p>
            <a:pPr lvl="0"/>
            <a:r>
              <a:rPr lang="en-US" sz="3200" b="1" dirty="0">
                <a:latin typeface="+mn-lt"/>
              </a:rPr>
              <a:t>1. The Bible says, “A man shall leave his father and mother and cleave to his wife, and the two shall become one flesh” (Genesis 2:24). What do you think it means to be “one flesh”?</a:t>
            </a:r>
            <a:br>
              <a:rPr lang="en-US" sz="3200" b="1" dirty="0">
                <a:latin typeface="+mn-lt"/>
              </a:rPr>
            </a:br>
            <a:r>
              <a:rPr lang="en-US" sz="3200" b="1" dirty="0">
                <a:latin typeface="+mn-lt"/>
              </a:rPr>
              <a:t> </a:t>
            </a:r>
            <a:br>
              <a:rPr lang="en-US" sz="3200" b="1" dirty="0">
                <a:latin typeface="+mn-lt"/>
              </a:rPr>
            </a:br>
            <a:r>
              <a:rPr lang="en-US" sz="3200" b="1" dirty="0">
                <a:latin typeface="+mn-lt"/>
              </a:rPr>
              <a:t>2. What do you think it means to have a “Christ-centered” marriage?</a:t>
            </a:r>
            <a:br>
              <a:rPr lang="en-US" sz="3200" b="1" dirty="0">
                <a:latin typeface="+mn-lt"/>
              </a:rPr>
            </a:br>
            <a:r>
              <a:rPr lang="en-US" sz="3200" b="1" dirty="0">
                <a:latin typeface="+mn-lt"/>
              </a:rPr>
              <a:t> </a:t>
            </a:r>
            <a:br>
              <a:rPr lang="en-US" sz="3200" b="1" dirty="0">
                <a:latin typeface="+mn-lt"/>
              </a:rPr>
            </a:br>
            <a:r>
              <a:rPr lang="en-US" sz="3200" b="1" dirty="0">
                <a:latin typeface="+mn-lt"/>
              </a:rPr>
              <a:t>3. If you had to define “marriage,” what words would you use? What makes marriage unique and different from any other human relationship?</a:t>
            </a: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0213" y="0"/>
            <a:ext cx="4761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adult and girl holding forever scrabble letters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3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66218"/>
            <a:ext cx="7086600" cy="1325563"/>
          </a:xfrm>
        </p:spPr>
        <p:txBody>
          <a:bodyPr>
            <a:noAutofit/>
          </a:bodyPr>
          <a:lstStyle/>
          <a:p>
            <a:r>
              <a:rPr lang="en-US" sz="7200" b="1" dirty="0">
                <a:latin typeface="+mn-lt"/>
              </a:rPr>
              <a:t>The probability of divorce is less than 10% when couples agree on these 4 points: </a:t>
            </a:r>
          </a:p>
        </p:txBody>
      </p:sp>
      <p:pic>
        <p:nvPicPr>
          <p:cNvPr id="3074" name="Picture 2" descr="Therapist Holding Not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9"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8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66218"/>
            <a:ext cx="7086600" cy="1325563"/>
          </a:xfrm>
        </p:spPr>
        <p:txBody>
          <a:bodyPr>
            <a:noAutofit/>
          </a:bodyPr>
          <a:lstStyle/>
          <a:p>
            <a:pPr lvl="0" defTabSz="914400">
              <a:lnSpc>
                <a:spcPct val="100000"/>
              </a:lnSpc>
              <a:spcBef>
                <a:spcPts val="0"/>
              </a:spcBef>
              <a:defRPr/>
            </a:pPr>
            <a:r>
              <a:rPr lang="en-US" sz="5400" b="1" dirty="0">
                <a:latin typeface="+mn-lt"/>
              </a:rPr>
              <a:t>1. </a:t>
            </a:r>
            <a:r>
              <a:rPr lang="en-US" sz="5400" b="1" dirty="0">
                <a:solidFill>
                  <a:srgbClr val="0070C0"/>
                </a:solidFill>
                <a:latin typeface="+mn-lt"/>
              </a:rPr>
              <a:t>Money</a:t>
            </a:r>
            <a:r>
              <a:rPr lang="en-US" sz="5400" b="1" dirty="0">
                <a:latin typeface="+mn-lt"/>
              </a:rPr>
              <a:t> – The #1 thing couples fight about is money. Where you spend your money will tell you what you think is important. </a:t>
            </a:r>
            <a:br>
              <a:rPr lang="en-US" sz="5400" b="1" dirty="0">
                <a:latin typeface="+mn-lt"/>
              </a:rPr>
            </a:br>
            <a:endParaRPr lang="en-US" sz="5400" b="1" dirty="0">
              <a:latin typeface="+mn-lt"/>
            </a:endParaRPr>
          </a:p>
        </p:txBody>
      </p:sp>
      <p:pic>
        <p:nvPicPr>
          <p:cNvPr id="3074" name="Picture 2" descr="Therapist Holding Not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9"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7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66218"/>
            <a:ext cx="7086600" cy="1325563"/>
          </a:xfrm>
        </p:spPr>
        <p:txBody>
          <a:bodyPr>
            <a:noAutofit/>
          </a:bodyPr>
          <a:lstStyle/>
          <a:p>
            <a:pPr lvl="0"/>
            <a:r>
              <a:rPr lang="en-US" sz="5400" b="1" dirty="0">
                <a:latin typeface="+mn-lt"/>
              </a:rPr>
              <a:t>2. </a:t>
            </a:r>
            <a:r>
              <a:rPr lang="en-US" sz="5400" b="1" dirty="0">
                <a:solidFill>
                  <a:srgbClr val="0070C0"/>
                </a:solidFill>
                <a:latin typeface="+mn-lt"/>
              </a:rPr>
              <a:t>Children</a:t>
            </a:r>
            <a:r>
              <a:rPr lang="en-US" sz="5400" b="1" dirty="0">
                <a:latin typeface="+mn-lt"/>
              </a:rPr>
              <a:t> – Be in agreement on if you will have kids, if so, how many, and how will you treat them. </a:t>
            </a:r>
          </a:p>
        </p:txBody>
      </p:sp>
      <p:pic>
        <p:nvPicPr>
          <p:cNvPr id="3074" name="Picture 2" descr="Therapist Holding Not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9"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4086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Blank Presentation">
  <a:themeElements>
    <a:clrScheme name="">
      <a:dk1>
        <a:srgbClr val="2C223A"/>
      </a:dk1>
      <a:lt1>
        <a:srgbClr val="F6E8EE"/>
      </a:lt1>
      <a:dk2>
        <a:srgbClr val="A387AC"/>
      </a:dk2>
      <a:lt2>
        <a:srgbClr val="F6E8EE"/>
      </a:lt2>
      <a:accent1>
        <a:srgbClr val="365D98"/>
      </a:accent1>
      <a:accent2>
        <a:srgbClr val="50473F"/>
      </a:accent2>
      <a:accent3>
        <a:srgbClr val="CEC3D2"/>
      </a:accent3>
      <a:accent4>
        <a:srgbClr val="D2C6CB"/>
      </a:accent4>
      <a:accent5>
        <a:srgbClr val="AEB6CA"/>
      </a:accent5>
      <a:accent6>
        <a:srgbClr val="483F38"/>
      </a:accent6>
      <a:hlink>
        <a:srgbClr val="6F3807"/>
      </a:hlink>
      <a:folHlink>
        <a:srgbClr val="661F17"/>
      </a:folHlink>
    </a:clrScheme>
    <a:fontScheme name="Blank Presentation">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808080"/>
      </a:dk1>
      <a:lt1>
        <a:srgbClr val="FFFFFF"/>
      </a:lt1>
      <a:dk2>
        <a:srgbClr val="000000"/>
      </a:dk2>
      <a:lt2>
        <a:srgbClr val="000000"/>
      </a:lt2>
      <a:accent1>
        <a:srgbClr val="8C7A6F"/>
      </a:accent1>
      <a:accent2>
        <a:srgbClr val="333399"/>
      </a:accent2>
      <a:accent3>
        <a:srgbClr val="AAAAAA"/>
      </a:accent3>
      <a:accent4>
        <a:srgbClr val="DADADA"/>
      </a:accent4>
      <a:accent5>
        <a:srgbClr val="C5BEBB"/>
      </a:accent5>
      <a:accent6>
        <a:srgbClr val="2D2D8A"/>
      </a:accent6>
      <a:hlink>
        <a:srgbClr val="009999"/>
      </a:hlink>
      <a:folHlink>
        <a:srgbClr val="99CC00"/>
      </a:folHlink>
    </a:clrScheme>
    <a:fontScheme name="Office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spDef>
    <a:ln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4995</TotalTime>
  <Words>4224</Words>
  <Application>Microsoft Office PowerPoint</Application>
  <PresentationFormat>Widescreen</PresentationFormat>
  <Paragraphs>161</Paragraphs>
  <Slides>55</Slides>
  <Notes>55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55</vt:i4>
      </vt:variant>
    </vt:vector>
  </HeadingPairs>
  <TitlesOfParts>
    <vt:vector size="66" baseType="lpstr">
      <vt:lpstr>Arial</vt:lpstr>
      <vt:lpstr>Calibri</vt:lpstr>
      <vt:lpstr>Calibri Light</vt:lpstr>
      <vt:lpstr>Georgia</vt:lpstr>
      <vt:lpstr>Lucida Grande</vt:lpstr>
      <vt:lpstr>Times</vt:lpstr>
      <vt:lpstr>Verdana</vt:lpstr>
      <vt:lpstr>1_Office Theme</vt:lpstr>
      <vt:lpstr>2_Office Theme</vt:lpstr>
      <vt:lpstr>7_Blank Presentation</vt:lpstr>
      <vt:lpstr>1_Default Design</vt:lpstr>
      <vt:lpstr>PowerPoint Presentation</vt:lpstr>
      <vt:lpstr>PowerPoint Presentation</vt:lpstr>
      <vt:lpstr>PowerPoint Presentation</vt:lpstr>
      <vt:lpstr>PowerPoint Presentation</vt:lpstr>
      <vt:lpstr>PowerPoint Presentation</vt:lpstr>
      <vt:lpstr>PowerPoint Presentation</vt:lpstr>
      <vt:lpstr>The probability of divorce is less than 10% when couples agree on these 4 points: </vt:lpstr>
      <vt:lpstr>1. Money – The #1 thing couples fight about is money. Where you spend your money will tell you what you think is important.  </vt:lpstr>
      <vt:lpstr>2. Children – Be in agreement on if you will have kids, if so, how many, and how will you treat them. </vt:lpstr>
      <vt:lpstr>3. In-laws – How will you deal with the crazy people in each other’s families? </vt:lpstr>
      <vt:lpstr>4. Religion – You need to agree on religion. It is very rare for a couple to have a long, happy marriage when there is no agreement on religion. </vt:lpstr>
      <vt:lpstr>If the household income stays over 50k.  You did not have a child prior to marriage.  You both graduate from college. </vt:lpstr>
      <vt:lpstr>If you can apply all these variable to your marriage, your divorce rate drops to less than 5%.</vt:lpstr>
      <vt:lpstr>PowerPoint Presentation</vt:lpstr>
      <vt:lpstr>“What can make a marriage work is surprisingly simple. Happily married couples aren’t smarter, richer, or more psychologically astute than others.”  - Dr. Gottman </vt:lpstr>
      <vt:lpstr>When healthy couples think about their spouse, they focus on the positive attributes rather than the negative ones.</vt:lpstr>
      <vt:lpstr>PowerPoint Presentation</vt:lpstr>
      <vt:lpstr>PowerPoint Presentation</vt:lpstr>
      <vt:lpstr>Repair Attempts   </vt:lpstr>
      <vt:lpstr>Repair Attempts   </vt:lpstr>
      <vt:lpstr>Harsh Start-ups </vt:lpstr>
      <vt:lpstr>Harsh Start-ups </vt:lpstr>
      <vt:lpstr>…with all humility and gentleness, with patience, showing tolerance for one another in love. -Ephesians 4:2 NASB </vt:lpstr>
      <vt:lpstr>…with all humility and gentleness, with patience, showing tolerance for one another in love. -Ephesians 4:2 NASB </vt:lpstr>
      <vt:lpstr>The Four Horsemen of the Apocalypse </vt:lpstr>
      <vt:lpstr>1. Criticism </vt:lpstr>
      <vt:lpstr>1. Criticism </vt:lpstr>
      <vt:lpstr>2. Contempt</vt:lpstr>
      <vt:lpstr>“When contempt begins to overwhelm your relationship, you tend to forget entirely your partner’s positive qualities, at least while you’re feeling upset. You can’t remember a single positive quality or act. </vt:lpstr>
      <vt:lpstr>This immediate decay of admiration is an important reason why contempt ought to be banned from marital interactions.” - Dr. Gottman </vt:lpstr>
      <vt:lpstr>Emotionally intelligent couples stay clear of consuming their mind with negative thoughts about their spouse. </vt:lpstr>
      <vt:lpstr>3. Defensiveness</vt:lpstr>
      <vt:lpstr>Marriages that have harsh start-ups where criticism and contempt lead to defensiveness, eventually one of the partners will tune out the other partner.</vt:lpstr>
      <vt:lpstr>4. Stonewalling</vt:lpstr>
      <vt:lpstr>4. Stonewalling</vt:lpstr>
      <vt:lpstr>When it comes to stonewalling, who do you think does it more, men or women? </vt:lpstr>
      <vt:lpstr>PowerPoint Presentation</vt:lpstr>
      <vt:lpstr>When you combine a harsh start-up, with constant flooding by the frequent presence of the Four Horsemen the relationship is in trouble.  </vt:lpstr>
      <vt:lpstr>Couples who are good at repair attempts are more likely to have healthy marriages.</vt:lpstr>
      <vt:lpstr>If it is possible, as much as depends on you, live peaceably with all men. - Romans 12:18 NKJV</vt:lpstr>
      <vt:lpstr>“Get yourself healthy before you get yourself married.” - Neil Clark</vt:lpstr>
      <vt:lpstr>PowerPoint Presentation</vt:lpstr>
      <vt:lpstr>PowerPoint Presentation</vt:lpstr>
      <vt:lpstr>You need to know your profound significance.</vt:lpstr>
      <vt:lpstr>The person that understands their profound significance will have more positive self-talk. </vt:lpstr>
      <vt:lpstr>That Christ may dwell in your hearts through faith; that you, being rooted and grounded in love, may be able to comprehend with all the saints what is the width and length and depth and height - </vt:lpstr>
      <vt:lpstr>to know the love of Christ which passes knowledge; that you may be filled with all the fullness of God.”  - Ephesians 3:17-19 NKJV </vt:lpstr>
      <vt:lpstr>Practical things that you can do in your marriage: </vt:lpstr>
      <vt:lpstr>1. Pray for each other and read the Bible or a book on marriage together.  </vt:lpstr>
      <vt:lpstr>2. Practice building a friendship. Take time to do activities together.   </vt:lpstr>
      <vt:lpstr>3. Make time for intimacy. </vt:lpstr>
      <vt:lpstr>How many of you will commit to putting this into practice for the next four weeks of your marriage?  </vt:lpstr>
      <vt:lpstr>PowerPoint Presentation</vt:lpstr>
      <vt:lpstr>Your relationships can only be as healthy as you are. </vt:lpstr>
      <vt:lpstr>1. The Bible says, “A man shall leave his father and mother and cleave to his wife, and the two shall become one flesh” (Genesis 2:24). What do you think it means to be “one flesh”?   2. What do you think it means to have a “Christ-centered” marriage?   3. If you had to define “marriage,” what words would you use? What makes marriage unique and different from any other human relationship?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206</cp:revision>
  <dcterms:created xsi:type="dcterms:W3CDTF">2020-04-07T20:55:20Z</dcterms:created>
  <dcterms:modified xsi:type="dcterms:W3CDTF">2024-01-18T21:53:32Z</dcterms:modified>
</cp:coreProperties>
</file>