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 id="2147483710" r:id="rId2"/>
  </p:sldMasterIdLst>
  <p:notesMasterIdLst>
    <p:notesMasterId r:id="rId79"/>
  </p:notesMasterIdLst>
  <p:handoutMasterIdLst>
    <p:handoutMasterId r:id="rId80"/>
  </p:handoutMasterIdLst>
  <p:sldIdLst>
    <p:sldId id="328" r:id="rId3"/>
    <p:sldId id="422" r:id="rId4"/>
    <p:sldId id="340" r:id="rId5"/>
    <p:sldId id="341" r:id="rId6"/>
    <p:sldId id="339" r:id="rId7"/>
    <p:sldId id="342" r:id="rId8"/>
    <p:sldId id="343" r:id="rId9"/>
    <p:sldId id="345" r:id="rId10"/>
    <p:sldId id="346" r:id="rId11"/>
    <p:sldId id="348" r:id="rId12"/>
    <p:sldId id="350" r:id="rId13"/>
    <p:sldId id="351" r:id="rId14"/>
    <p:sldId id="352" r:id="rId15"/>
    <p:sldId id="353" r:id="rId16"/>
    <p:sldId id="354" r:id="rId17"/>
    <p:sldId id="421" r:id="rId18"/>
    <p:sldId id="355" r:id="rId19"/>
    <p:sldId id="356"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58" r:id="rId33"/>
    <p:sldId id="371" r:id="rId34"/>
    <p:sldId id="372" r:id="rId35"/>
    <p:sldId id="373" r:id="rId36"/>
    <p:sldId id="375" r:id="rId37"/>
    <p:sldId id="376" r:id="rId38"/>
    <p:sldId id="377" r:id="rId39"/>
    <p:sldId id="379" r:id="rId40"/>
    <p:sldId id="380" r:id="rId41"/>
    <p:sldId id="381" r:id="rId42"/>
    <p:sldId id="382" r:id="rId43"/>
    <p:sldId id="384" r:id="rId44"/>
    <p:sldId id="385" r:id="rId45"/>
    <p:sldId id="386" r:id="rId46"/>
    <p:sldId id="374" r:id="rId47"/>
    <p:sldId id="383" r:id="rId48"/>
    <p:sldId id="387" r:id="rId49"/>
    <p:sldId id="389" r:id="rId50"/>
    <p:sldId id="419" r:id="rId51"/>
    <p:sldId id="391" r:id="rId52"/>
    <p:sldId id="393" r:id="rId53"/>
    <p:sldId id="394" r:id="rId54"/>
    <p:sldId id="395" r:id="rId55"/>
    <p:sldId id="396" r:id="rId56"/>
    <p:sldId id="397" r:id="rId57"/>
    <p:sldId id="398" r:id="rId58"/>
    <p:sldId id="399"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413" r:id="rId72"/>
    <p:sldId id="414" r:id="rId73"/>
    <p:sldId id="415" r:id="rId74"/>
    <p:sldId id="416" r:id="rId75"/>
    <p:sldId id="417" r:id="rId76"/>
    <p:sldId id="418" r:id="rId77"/>
    <p:sldId id="317" r:id="rId78"/>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72148" autoAdjust="0"/>
  </p:normalViewPr>
  <p:slideViewPr>
    <p:cSldViewPr>
      <p:cViewPr varScale="1">
        <p:scale>
          <a:sx n="86" d="100"/>
          <a:sy n="86" d="100"/>
        </p:scale>
        <p:origin x="868" y="6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2D26A0-359D-44C7-9658-9F3998202796}" type="slidenum">
              <a:rPr lang="en-US" altLang="en-US"/>
              <a:pPr/>
              <a:t>‹#›</a:t>
            </a:fld>
            <a:endParaRPr lang="en-US" altLang="en-US"/>
          </a:p>
        </p:txBody>
      </p:sp>
    </p:spTree>
    <p:extLst>
      <p:ext uri="{BB962C8B-B14F-4D97-AF65-F5344CB8AC3E}">
        <p14:creationId xmlns:p14="http://schemas.microsoft.com/office/powerpoint/2010/main" val="3199138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EC3D2-16D9-42B4-B69E-DE8A6626FDE3}"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0B6F9-62A6-4BEC-A50C-F963E7BD5206}" type="slidenum">
              <a:rPr lang="en-US" smtClean="0"/>
              <a:t>‹#›</a:t>
            </a:fld>
            <a:endParaRPr lang="en-US"/>
          </a:p>
        </p:txBody>
      </p:sp>
    </p:spTree>
    <p:extLst>
      <p:ext uri="{BB962C8B-B14F-4D97-AF65-F5344CB8AC3E}">
        <p14:creationId xmlns:p14="http://schemas.microsoft.com/office/powerpoint/2010/main" val="75593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a:t>
            </a:fld>
            <a:endParaRPr lang="en-US"/>
          </a:p>
        </p:txBody>
      </p:sp>
    </p:spTree>
    <p:extLst>
      <p:ext uri="{BB962C8B-B14F-4D97-AF65-F5344CB8AC3E}">
        <p14:creationId xmlns:p14="http://schemas.microsoft.com/office/powerpoint/2010/main" val="109493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Depression</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12754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Anxiety</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451617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Panic</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92088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Dementia</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42138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b="1" dirty="0">
                <a:latin typeface="+mn-lt"/>
              </a:rPr>
              <a:t>Anorexia</a:t>
            </a:r>
            <a:br>
              <a:rPr lang="en-US" sz="1800" b="1" dirty="0">
                <a:latin typeface="+mn-lt"/>
              </a:rPr>
            </a:br>
            <a:r>
              <a:rPr lang="en-US" sz="1200" b="1" dirty="0">
                <a:latin typeface="+mn-lt"/>
              </a:rPr>
              <a:t>(Aversion to food)</a:t>
            </a:r>
            <a:br>
              <a:rPr lang="en-US" sz="1400" b="1" dirty="0">
                <a:latin typeface="+mn-lt"/>
              </a:rPr>
            </a:br>
            <a:br>
              <a:rPr lang="en-US" sz="1400" b="1" dirty="0">
                <a:latin typeface="+mn-lt"/>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858344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mn-lt"/>
              </a:rPr>
              <a:t>OCD (obsessive-compulsive disorder) </a:t>
            </a:r>
            <a:r>
              <a:rPr lang="en-US" sz="1200" kern="1200" dirty="0">
                <a:solidFill>
                  <a:schemeClr val="tx1"/>
                </a:solidFill>
                <a:effectLst/>
                <a:latin typeface="+mn-lt"/>
                <a:ea typeface="+mn-ea"/>
                <a:cs typeface="+mn-cs"/>
              </a:rPr>
              <a:t>One of the best ways to handle stress and increase your happiness is to improve your social health. This does not mean an increase in the number of friends that you have on Facebook or any other social media platform. What we are looking at are those close relationships. </a:t>
            </a:r>
          </a:p>
          <a:p>
            <a:pPr lvl="0"/>
            <a:br>
              <a:rPr lang="en-US" sz="1400" b="1" dirty="0">
                <a:latin typeface="+mn-lt"/>
              </a:rPr>
            </a:br>
            <a:br>
              <a:rPr lang="en-US" sz="1400" b="1" dirty="0">
                <a:latin typeface="+mn-lt"/>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930307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atin typeface="+mn-lt"/>
              </a:rPr>
              <a:t>Two traits that people look for in close relationships are humility and empathy. </a:t>
            </a:r>
            <a:r>
              <a:rPr lang="en-US" sz="1200" kern="1200" dirty="0">
                <a:solidFill>
                  <a:schemeClr val="tx1"/>
                </a:solidFill>
                <a:effectLst/>
                <a:latin typeface="+mn-lt"/>
                <a:ea typeface="+mn-ea"/>
                <a:cs typeface="+mn-cs"/>
              </a:rPr>
              <a:t>Humility is not false modesty. Humility is the understanding that no one can do it alone. Empathy values someone else’s different experience instead of judging them for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97400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this Life Seminar, we have built time into each evening presentation for you to connect with those around you. We know the importance of social health, which is why we will be starting some Life Groups after this Life Seminar. (Put a plugin for the life groups.) Be sure to start thinking about which life group you want to be a part of.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17</a:t>
            </a:fld>
            <a:endParaRPr lang="en-US"/>
          </a:p>
        </p:txBody>
      </p:sp>
    </p:spTree>
    <p:extLst>
      <p:ext uri="{BB962C8B-B14F-4D97-AF65-F5344CB8AC3E}">
        <p14:creationId xmlns:p14="http://schemas.microsoft.com/office/powerpoint/2010/main" val="1999515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Those of you that are parents, please know that the relationship that you have with your kids will play a major role in their mental as well as physical health</a:t>
            </a:r>
            <a:r>
              <a:rPr lang="en-US" sz="1200" kern="1200" dirty="0">
                <a:solidFill>
                  <a:schemeClr val="tx1"/>
                </a:solidFill>
                <a:effectLst/>
                <a:latin typeface="+mn-lt"/>
                <a:ea typeface="+mn-ea"/>
                <a:cs typeface="+mn-cs"/>
              </a:rPr>
              <a:t>. A Harvard Mastery of Stress study showed how important it is for parents to have close relationships with their offspring well into adulthood.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943014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study,</a:t>
            </a:r>
            <a:r>
              <a:rPr lang="en-US" sz="1200" b="1" kern="1200" dirty="0">
                <a:solidFill>
                  <a:schemeClr val="tx1"/>
                </a:solidFill>
                <a:effectLst/>
                <a:latin typeface="+mn-lt"/>
                <a:ea typeface="+mn-ea"/>
                <a:cs typeface="+mn-cs"/>
              </a:rPr>
              <a:t> 91% of men that did not have a close relationship with their mom were diagnosed with a serious illness by the time they reached their midlife.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27608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important are healthy relationships? One of the best ways to take back your life and live it fully is to have healthy relationships. Did you know that one in five Americans report that they are lonely? This level of feeling lonely is dangerous to one’s health. Loneliness has been alleged to have the same impact on our life expectancy as smoking 15 cigarettes a day!</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796035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 contrast, of the men that had a close relationship with their mother, only 45% were diagnosed with a serious illness by the time they reached their midlife.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866068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same study showed similar results when it came to the relationships men had with their fathers. In the study,</a:t>
            </a:r>
            <a:r>
              <a:rPr lang="en-US" sz="1200" b="1" kern="1200" dirty="0">
                <a:solidFill>
                  <a:schemeClr val="tx1"/>
                </a:solidFill>
                <a:effectLst/>
                <a:latin typeface="+mn-lt"/>
                <a:ea typeface="+mn-ea"/>
                <a:cs typeface="+mn-cs"/>
              </a:rPr>
              <a:t> 82% of the men that did not have a close relationship with their father were diagnosed with a serious illness by the time they reached their midlife. </a:t>
            </a:r>
            <a:endParaRPr lang="en-US" b="1" dirty="0"/>
          </a:p>
        </p:txBody>
      </p:sp>
      <p:sp>
        <p:nvSpPr>
          <p:cNvPr id="4" name="Slide Number Placeholder 3"/>
          <p:cNvSpPr>
            <a:spLocks noGrp="1"/>
          </p:cNvSpPr>
          <p:nvPr>
            <p:ph type="sldNum" sz="quarter" idx="10"/>
          </p:nvPr>
        </p:nvSpPr>
        <p:spPr/>
        <p:txBody>
          <a:bodyPr/>
          <a:lstStyle/>
          <a:p>
            <a:fld id="{2FA0B6F9-62A6-4BEC-A50C-F963E7BD5206}" type="slidenum">
              <a:rPr lang="en-US" smtClean="0"/>
              <a:t>21</a:t>
            </a:fld>
            <a:endParaRPr lang="en-US"/>
          </a:p>
        </p:txBody>
      </p:sp>
    </p:spTree>
    <p:extLst>
      <p:ext uri="{BB962C8B-B14F-4D97-AF65-F5344CB8AC3E}">
        <p14:creationId xmlns:p14="http://schemas.microsoft.com/office/powerpoint/2010/main" val="2157249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 contrast, of the men that had a close relationship with their father, only 50% were diagnosed with a serious illness by the time they reached their midlife.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746934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child did not have a close relationship with both mother and father, the percentage of men that reported serious illness by the time they reached their midlife was a staggering 100%. This study shows how important the role that a parent plays in their child’s life.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23</a:t>
            </a:fld>
            <a:endParaRPr lang="en-US"/>
          </a:p>
        </p:txBody>
      </p:sp>
    </p:spTree>
    <p:extLst>
      <p:ext uri="{BB962C8B-B14F-4D97-AF65-F5344CB8AC3E}">
        <p14:creationId xmlns:p14="http://schemas.microsoft.com/office/powerpoint/2010/main" val="2893412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know that healthy relationships are one of the many joys of life. Even though we know this, some find it hard to build healthy relationships. How do we cultivate and maintain long term relationships? Let’s make things practical and look at how we can improve our social health by having better relationships.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24</a:t>
            </a:fld>
            <a:endParaRPr lang="en-US"/>
          </a:p>
        </p:txBody>
      </p:sp>
    </p:spTree>
    <p:extLst>
      <p:ext uri="{BB962C8B-B14F-4D97-AF65-F5344CB8AC3E}">
        <p14:creationId xmlns:p14="http://schemas.microsoft.com/office/powerpoint/2010/main" val="2236822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1. Meet more people</a:t>
            </a:r>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how do you meet more people? Getting involved in a church or community group is a great way to meet new people. Have I told you yet that we will be starting some home groups when this Life Seminar ends?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Even though the people in this church or community group may already have memories and inside jokes with some patience and a good attitude, you will soon fit in.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711521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One of the most important life lessons is to always look for the good in people’s actions. </a:t>
            </a:r>
            <a:r>
              <a:rPr lang="en-US" sz="1200" kern="1200" dirty="0">
                <a:solidFill>
                  <a:schemeClr val="tx1"/>
                </a:solidFill>
                <a:effectLst/>
                <a:latin typeface="+mn-lt"/>
                <a:ea typeface="+mn-ea"/>
                <a:cs typeface="+mn-cs"/>
              </a:rPr>
              <a:t>When we impute the best possible motive regarding someone’s actions, it will help build their self-esteem and improve the quality of the relationships that you have with them. Remember the Bible’s Golden Rule?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754096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Luke 6:31 – “And just as you want men to do to you, you also do to them likewise.”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27</a:t>
            </a:fld>
            <a:endParaRPr lang="en-US"/>
          </a:p>
        </p:txBody>
      </p:sp>
    </p:spTree>
    <p:extLst>
      <p:ext uri="{BB962C8B-B14F-4D97-AF65-F5344CB8AC3E}">
        <p14:creationId xmlns:p14="http://schemas.microsoft.com/office/powerpoint/2010/main" val="3861501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people do their best, even if the results are not always perfect. Nothing breaks down a friendship or crushes the human spirit like criticism. Avoiding criticism and a negative attitude will not only help with building friendships, but it will also help improve one’s mental health</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592095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Anytime that we are critical, we end up rationalizing our actions. It is easy for us to compare our strengths to another's weakness. Doing this always put us on top. When we are critical, it causes the other person to become defensive and antagonistic.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63715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1938, Harvard University started a study that would last for more than 75 years. This revolutionary study in psychology tracked the lives of, 724 men over 75 years. Each year these men were asked about their home life, work, and their health. This is one of the most in-depth studies ever done on what makes people happy. Today, there are just a handful of the original participants still alive, and they are in their 90s. The data from this study showed where true happiness and satisfaction came from. Many people today think happiness comes from wealth, fame, or high achievement. All three of these are wrong. </a:t>
            </a:r>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a:t>
            </a:fld>
            <a:endParaRPr lang="en-US"/>
          </a:p>
        </p:txBody>
      </p:sp>
    </p:spTree>
    <p:extLst>
      <p:ext uri="{BB962C8B-B14F-4D97-AF65-F5344CB8AC3E}">
        <p14:creationId xmlns:p14="http://schemas.microsoft.com/office/powerpoint/2010/main" val="253898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remember speaking at a church some years ago, and there was this older lady that was critical of everything that happened in the church. She would criticize the music, criticize the children’s story, criticize the sermon (unless I was preaching</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and criticize what people wore. I asked one of the church leaders why this lady was so critical, and the answer that I got surprised me. I was told, “That’s just her personality. She’s always been this way.” The truth is, this older lady has always been critical because people have allowed it. She has developed a pattern or habit in her life of being critical, and no one has ever called her out on it. As a result, I am sure she has run several people out of the church.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30</a:t>
            </a:fld>
            <a:endParaRPr lang="en-US"/>
          </a:p>
        </p:txBody>
      </p:sp>
    </p:spTree>
    <p:extLst>
      <p:ext uri="{BB962C8B-B14F-4D97-AF65-F5344CB8AC3E}">
        <p14:creationId xmlns:p14="http://schemas.microsoft.com/office/powerpoint/2010/main" val="3316503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love what Solomon </a:t>
            </a:r>
            <a:r>
              <a:rPr lang="en-US" sz="1200" b="1" kern="1200" dirty="0">
                <a:solidFill>
                  <a:schemeClr val="tx1"/>
                </a:solidFill>
                <a:effectLst/>
                <a:latin typeface="+mn-lt"/>
                <a:ea typeface="+mn-ea"/>
                <a:cs typeface="+mn-cs"/>
              </a:rPr>
              <a:t>writes “Better to dwell in the wilderness, Than with a contentious and angry woman.” Proverbs 21:19 NKJV</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167667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particular cantankerous older lady had very few, if any friends, because of her critical spirit. Instead of criticizing, live your life in a way that will make others feel important. Use kind and heartfelt words that build people up.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997174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ways that I have found helpful in dealing with a cantankerous person is to stand back and see how my dark side is reflected in that person. In other words, tune into how that person is driving you crazy because there is a good chance that you have similar personality flaws as that person.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035970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Poet Herman Hess once said, </a:t>
            </a:r>
            <a:r>
              <a:rPr lang="en-US" sz="1200" b="1" kern="1200" dirty="0">
                <a:solidFill>
                  <a:schemeClr val="tx1"/>
                </a:solidFill>
                <a:effectLst/>
                <a:latin typeface="+mn-lt"/>
                <a:ea typeface="+mn-ea"/>
                <a:cs typeface="+mn-cs"/>
              </a:rPr>
              <a:t>“If you hate a person, you hate something in him that is part of yourself.”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34</a:t>
            </a:fld>
            <a:endParaRPr lang="en-US"/>
          </a:p>
        </p:txBody>
      </p:sp>
    </p:spTree>
    <p:extLst>
      <p:ext uri="{BB962C8B-B14F-4D97-AF65-F5344CB8AC3E}">
        <p14:creationId xmlns:p14="http://schemas.microsoft.com/office/powerpoint/2010/main" val="710693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sz="1200" b="1" kern="1200" dirty="0">
                <a:solidFill>
                  <a:schemeClr val="tx1"/>
                </a:solidFill>
                <a:effectLst/>
                <a:latin typeface="+mn-lt"/>
                <a:ea typeface="+mn-ea"/>
                <a:cs typeface="+mn-cs"/>
              </a:rPr>
              <a:t>Choose your friends wisely.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35</a:t>
            </a:fld>
            <a:endParaRPr lang="en-US"/>
          </a:p>
        </p:txBody>
      </p:sp>
    </p:spTree>
    <p:extLst>
      <p:ext uri="{BB962C8B-B14F-4D97-AF65-F5344CB8AC3E}">
        <p14:creationId xmlns:p14="http://schemas.microsoft.com/office/powerpoint/2010/main" val="3119467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Bible tells us in </a:t>
            </a:r>
            <a:r>
              <a:rPr lang="en-US" sz="1200" b="1" kern="1200" dirty="0">
                <a:solidFill>
                  <a:schemeClr val="tx1"/>
                </a:solidFill>
                <a:effectLst/>
                <a:latin typeface="+mn-lt"/>
                <a:ea typeface="+mn-ea"/>
                <a:cs typeface="+mn-cs"/>
              </a:rPr>
              <a:t>Proverbs 12:26 – “The righteous should choose his friends carefully, For the way of the wicked leads them astray.”</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722512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it comes to picking friends, make sure you choose mentally healthy friends. The kind of friends that you have will say a lot about who you are and who you could become. For example, happy people tend to have happy friends, and interesting people have interesting friends.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464343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Bible tells us in </a:t>
            </a:r>
            <a:r>
              <a:rPr lang="en-US" sz="1200" b="1" kern="1200" dirty="0">
                <a:solidFill>
                  <a:schemeClr val="tx1"/>
                </a:solidFill>
                <a:effectLst/>
                <a:latin typeface="+mn-lt"/>
                <a:ea typeface="+mn-ea"/>
                <a:cs typeface="+mn-cs"/>
              </a:rPr>
              <a:t>Proverbs 13:20 – “He who walks with wise men will be wise, But the companion of fools will be destroyed.” </a:t>
            </a:r>
            <a:r>
              <a:rPr lang="en-US" sz="1200" kern="1200" dirty="0">
                <a:solidFill>
                  <a:schemeClr val="tx1"/>
                </a:solidFill>
                <a:effectLst/>
                <a:latin typeface="+mn-lt"/>
                <a:ea typeface="+mn-ea"/>
                <a:cs typeface="+mn-cs"/>
              </a:rPr>
              <a:t>In other words, “You don’t take donkeys to the Kentucky Derby.”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Winning in life is about who you surround yourself with.</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38</a:t>
            </a:fld>
            <a:endParaRPr lang="en-US"/>
          </a:p>
        </p:txBody>
      </p:sp>
    </p:spTree>
    <p:extLst>
      <p:ext uri="{BB962C8B-B14F-4D97-AF65-F5344CB8AC3E}">
        <p14:creationId xmlns:p14="http://schemas.microsoft.com/office/powerpoint/2010/main" val="1122556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become the kind of person that others like to be around, then you will increase your circle of friends. In other words, be yourself, but be the best version of yourself.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571728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Harvard study revealed that close relationships, more than money or fame, are what keep people happy throughout their lives. </a:t>
            </a:r>
            <a:r>
              <a:rPr lang="en-US" sz="1200" kern="1200" dirty="0">
                <a:solidFill>
                  <a:schemeClr val="tx1"/>
                </a:solidFill>
                <a:effectLst/>
                <a:latin typeface="+mn-lt"/>
                <a:ea typeface="+mn-ea"/>
                <a:cs typeface="+mn-cs"/>
              </a:rPr>
              <a:t>These close ties protect people from life’s discontents, help to delay mental and physical decline, and are better predictors of long and happy lives than social class, IQ, or even genes. The study revealed three big areas of relationships: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7344015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Irish Poet Oscar Wilde said</a:t>
            </a:r>
            <a:r>
              <a:rPr lang="en-US" sz="1200" b="1" kern="1200" dirty="0">
                <a:solidFill>
                  <a:schemeClr val="tx1"/>
                </a:solidFill>
                <a:effectLst/>
                <a:latin typeface="+mn-lt"/>
                <a:ea typeface="+mn-ea"/>
                <a:cs typeface="+mn-cs"/>
              </a:rPr>
              <a:t>, “Be yourself; everyone else is already taken.”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6639276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Mark Twain, when looking back on his life, said, </a:t>
            </a:r>
            <a:r>
              <a:rPr lang="en-US" sz="1200" b="1" kern="1200" dirty="0">
                <a:solidFill>
                  <a:schemeClr val="tx1"/>
                </a:solidFill>
                <a:effectLst/>
                <a:latin typeface="+mn-lt"/>
                <a:ea typeface="+mn-ea"/>
                <a:cs typeface="+mn-cs"/>
              </a:rPr>
              <a:t>“There isn’t time, so brief is life, for bickering, apologies, </a:t>
            </a:r>
            <a:r>
              <a:rPr lang="en-US" sz="1200" b="1" kern="1200" dirty="0" err="1">
                <a:solidFill>
                  <a:schemeClr val="tx1"/>
                </a:solidFill>
                <a:effectLst/>
                <a:latin typeface="+mn-lt"/>
                <a:ea typeface="+mn-ea"/>
                <a:cs typeface="+mn-cs"/>
              </a:rPr>
              <a:t>heartburnings</a:t>
            </a:r>
            <a:r>
              <a:rPr lang="en-US" sz="1200" b="1" kern="1200" dirty="0">
                <a:solidFill>
                  <a:schemeClr val="tx1"/>
                </a:solidFill>
                <a:effectLst/>
                <a:latin typeface="+mn-lt"/>
                <a:ea typeface="+mn-ea"/>
                <a:cs typeface="+mn-cs"/>
              </a:rPr>
              <a:t>, callings to account. There is only time for loving, and but an instant, so to speak, for that.”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36893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Again, make sure you pick mentally healthy people to be your friends. Some folks will want your friendship, but they are obsessed with themselves, and they will require your constant attention. These are the kind of people that will drag you down. Now, I am not suggesting that you cut these people off, just make sure you set boundaries in your life. I recommend NOT including these types of friend to be a part of your inner circle. </a:t>
            </a:r>
            <a:r>
              <a:rPr lang="en-US" sz="1200" b="1" kern="1200" dirty="0">
                <a:solidFill>
                  <a:schemeClr val="tx1"/>
                </a:solidFill>
                <a:effectLst/>
                <a:latin typeface="+mn-lt"/>
                <a:ea typeface="+mn-ea"/>
                <a:cs typeface="+mn-cs"/>
              </a:rPr>
              <a:t>It’s OK to tell someone NO and you don’t have to give a reason why.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5915757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Your inner circle should be made up of mentally healthy people that will build you up.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1772841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Bible tells us in </a:t>
            </a:r>
            <a:r>
              <a:rPr lang="en-US" sz="1200" b="1" kern="1200" dirty="0">
                <a:solidFill>
                  <a:schemeClr val="tx1"/>
                </a:solidFill>
                <a:effectLst/>
                <a:latin typeface="+mn-lt"/>
                <a:ea typeface="+mn-ea"/>
                <a:cs typeface="+mn-cs"/>
              </a:rPr>
              <a:t>Proverbs 27:17 – “As iron sharpens iron, So a man sharpens the countenance of his friend.”</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085203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 Chose friends that have similar values. - </a:t>
            </a:r>
            <a:r>
              <a:rPr lang="en-US" sz="1200" kern="1200" dirty="0">
                <a:solidFill>
                  <a:schemeClr val="tx1"/>
                </a:solidFill>
                <a:effectLst/>
                <a:latin typeface="+mn-lt"/>
                <a:ea typeface="+mn-ea"/>
                <a:cs typeface="+mn-cs"/>
              </a:rPr>
              <a:t>What are the attributes that you look for in a friend? </a:t>
            </a:r>
            <a:r>
              <a:rPr lang="en-US" sz="1200" b="1" kern="1200" dirty="0">
                <a:solidFill>
                  <a:schemeClr val="tx1"/>
                </a:solidFill>
                <a:effectLst/>
                <a:latin typeface="+mn-lt"/>
                <a:ea typeface="+mn-ea"/>
                <a:cs typeface="+mn-cs"/>
              </a:rPr>
              <a:t>It is important to know the VALUES and rules </a:t>
            </a:r>
            <a:r>
              <a:rPr lang="en-US" sz="1200" kern="1200" dirty="0">
                <a:solidFill>
                  <a:schemeClr val="tx1"/>
                </a:solidFill>
                <a:effectLst/>
                <a:latin typeface="+mn-lt"/>
                <a:ea typeface="+mn-ea"/>
                <a:cs typeface="+mn-cs"/>
              </a:rPr>
              <a:t>of those that you are in a relationship with. For example, most people agree that honesty and integrity are essential to a healthy relationship. Very few things will ruin a relationship quicker than lies and deceit.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45</a:t>
            </a:fld>
            <a:endParaRPr lang="en-US"/>
          </a:p>
        </p:txBody>
      </p:sp>
    </p:spTree>
    <p:extLst>
      <p:ext uri="{BB962C8B-B14F-4D97-AF65-F5344CB8AC3E}">
        <p14:creationId xmlns:p14="http://schemas.microsoft.com/office/powerpoint/2010/main" val="1855673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Proverbs 9:8, </a:t>
            </a:r>
            <a:r>
              <a:rPr lang="en-US" sz="1200" b="1" kern="1200" dirty="0">
                <a:solidFill>
                  <a:schemeClr val="tx1"/>
                </a:solidFill>
                <a:effectLst/>
                <a:latin typeface="+mn-lt"/>
                <a:ea typeface="+mn-ea"/>
                <a:cs typeface="+mn-cs"/>
              </a:rPr>
              <a:t>“Do not speak strong words to a man who laughs at the truth, or he will hate you. Speak strong words to a wise man, and he will love you.” </a:t>
            </a:r>
            <a:r>
              <a:rPr lang="en-US" sz="1200" kern="1200" dirty="0">
                <a:solidFill>
                  <a:schemeClr val="tx1"/>
                </a:solidFill>
                <a:effectLst/>
                <a:latin typeface="+mn-lt"/>
                <a:ea typeface="+mn-ea"/>
                <a:cs typeface="+mn-cs"/>
              </a:rPr>
              <a:t>NLV (New Life Version)</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46</a:t>
            </a:fld>
            <a:endParaRPr lang="en-US"/>
          </a:p>
        </p:txBody>
      </p:sp>
    </p:spTree>
    <p:extLst>
      <p:ext uri="{BB962C8B-B14F-4D97-AF65-F5344CB8AC3E}">
        <p14:creationId xmlns:p14="http://schemas.microsoft.com/office/powerpoint/2010/main" val="18927170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Selecting friends that have similar values, life goals, and are mentally healthy will be a benefit to your overall health. The opposite is also true. If you chose to hang around people that do not share your value system, they will inevitably drag you down and affect your ability to make wise decisions. If you run with dogs, you'll get flees.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510488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I have family members that are alcoholics, and some of them spend a good portion of their day getting high. There are other things that they do that I don’t agree with, but that’s for another day.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48</a:t>
            </a:fld>
            <a:endParaRPr lang="en-US"/>
          </a:p>
        </p:txBody>
      </p:sp>
    </p:spTree>
    <p:extLst>
      <p:ext uri="{BB962C8B-B14F-4D97-AF65-F5344CB8AC3E}">
        <p14:creationId xmlns:p14="http://schemas.microsoft.com/office/powerpoint/2010/main" val="42160888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love my family members, and I see them on most holidays and at family birthday parties. However, these specific family members are not the ones that I spend most of my time with, nor would I seek their counsel on life’s goals. It is not a matter of me thinking I am better or superior to them. Lord knows that I have my challenges. The question is, do we share similar values?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26091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 </a:t>
            </a:r>
            <a:r>
              <a:rPr lang="en-US" sz="1200" b="1" kern="1200" dirty="0">
                <a:solidFill>
                  <a:schemeClr val="tx1"/>
                </a:solidFill>
                <a:effectLst/>
                <a:latin typeface="+mn-lt"/>
                <a:ea typeface="+mn-ea"/>
                <a:cs typeface="+mn-cs"/>
              </a:rPr>
              <a:t>Social connections are really good for us, and loneliness kills. Those that are more socially connected to family, friends, and community are happier, they’re physically healthier, and they live longer.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a:t>
            </a:fld>
            <a:endParaRPr lang="en-US"/>
          </a:p>
        </p:txBody>
      </p:sp>
    </p:spTree>
    <p:extLst>
      <p:ext uri="{BB962C8B-B14F-4D97-AF65-F5344CB8AC3E}">
        <p14:creationId xmlns:p14="http://schemas.microsoft.com/office/powerpoint/2010/main" val="15618354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4. It is better to be interested than interesting. - </a:t>
            </a:r>
            <a:r>
              <a:rPr lang="en-US" sz="1200" kern="1200" dirty="0">
                <a:solidFill>
                  <a:schemeClr val="tx1"/>
                </a:solidFill>
                <a:effectLst/>
                <a:latin typeface="+mn-lt"/>
                <a:ea typeface="+mn-ea"/>
                <a:cs typeface="+mn-cs"/>
              </a:rPr>
              <a:t>To connect with people, remember that it less about you and more about them. Be sure to look for common interests, so when they mention something that you like, be sure to point it out. Without going full TMI (Too Much Information.), make yourself vulnerable. Good friendships are not made by talking about the weather. Remember, close friends are what leads to personal discussions. But personal discussions are also what leads to close friends.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50</a:t>
            </a:fld>
            <a:endParaRPr lang="en-US"/>
          </a:p>
        </p:txBody>
      </p:sp>
    </p:spTree>
    <p:extLst>
      <p:ext uri="{BB962C8B-B14F-4D97-AF65-F5344CB8AC3E}">
        <p14:creationId xmlns:p14="http://schemas.microsoft.com/office/powerpoint/2010/main" val="12836010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Film Critic John Leonard once </a:t>
            </a:r>
            <a:r>
              <a:rPr lang="en-US" sz="1200" b="1" kern="1200" dirty="0">
                <a:solidFill>
                  <a:schemeClr val="tx1"/>
                </a:solidFill>
                <a:effectLst/>
                <a:latin typeface="+mn-lt"/>
                <a:ea typeface="+mn-ea"/>
                <a:cs typeface="+mn-cs"/>
              </a:rPr>
              <a:t>said: “It takes a long time to grow an old friend.”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154434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 Have good communication - </a:t>
            </a:r>
            <a:r>
              <a:rPr lang="en-US" sz="1200" kern="1200" dirty="0">
                <a:solidFill>
                  <a:schemeClr val="tx1"/>
                </a:solidFill>
                <a:effectLst/>
                <a:latin typeface="+mn-lt"/>
                <a:ea typeface="+mn-ea"/>
                <a:cs typeface="+mn-cs"/>
              </a:rPr>
              <a:t>Appreciate people for who they are. It has been said that it takes more muscles in the human face to frown than it does to smile. If you were to Google this issue, you would see that the numbers get skewed depending on which website you go to. Plus, not everyone smiles or frowns the same way. Regardless of how many muscles are used. A smile and a sincere thank you goes a long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52</a:t>
            </a:fld>
            <a:endParaRPr lang="en-US"/>
          </a:p>
        </p:txBody>
      </p:sp>
    </p:spTree>
    <p:extLst>
      <p:ext uri="{BB962C8B-B14F-4D97-AF65-F5344CB8AC3E}">
        <p14:creationId xmlns:p14="http://schemas.microsoft.com/office/powerpoint/2010/main" val="29742956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Sincere approval and praise also go a long way. When you see someone doing something that they are excited about, be sure to affirm them. Be willing to give appropriate compliments to your friend’s appearance. This form of admiration lets people know that you are an observant friend.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6219346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most important things that you can do as a friend is to agree on all points possible. Have you ever met someone that disagrees with everything that you say? You could walk outside on a sunny day and say, “Isn’t today just gorgeous?” Your disagreeable friend would reply, “It’s too hot, or I hear it’s going to rain or”…well you get the point. Not only do they disagree, but sometimes they can become militant about it. There will be times that friends or even acquaintances will disagree with you on important issues and guess what, that’s OK. It’s OK to disagree at times, just not every time, and there is a difference in disagreeing and being disagreeable. </a:t>
            </a:r>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54</a:t>
            </a:fld>
            <a:endParaRPr lang="en-US"/>
          </a:p>
        </p:txBody>
      </p:sp>
    </p:spTree>
    <p:extLst>
      <p:ext uri="{BB962C8B-B14F-4D97-AF65-F5344CB8AC3E}">
        <p14:creationId xmlns:p14="http://schemas.microsoft.com/office/powerpoint/2010/main" val="24365332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Bible tells us </a:t>
            </a:r>
            <a:r>
              <a:rPr lang="en-US" sz="1200" b="1" kern="1200" dirty="0">
                <a:solidFill>
                  <a:schemeClr val="tx1"/>
                </a:solidFill>
                <a:effectLst/>
                <a:latin typeface="+mn-lt"/>
                <a:ea typeface="+mn-ea"/>
                <a:cs typeface="+mn-cs"/>
              </a:rPr>
              <a:t>“Listen to counsel and receive instruction, That you may be wise in your latter days.” </a:t>
            </a:r>
            <a:r>
              <a:rPr lang="en-US" sz="1200" kern="1200" dirty="0">
                <a:solidFill>
                  <a:schemeClr val="tx1"/>
                </a:solidFill>
                <a:effectLst/>
                <a:latin typeface="+mn-lt"/>
                <a:ea typeface="+mn-ea"/>
                <a:cs typeface="+mn-cs"/>
              </a:rPr>
              <a:t>Proverbs 19:20  NKJV On a side note, don’t ever let politics or other divisive topics cause you to lose out on a meaningful friendship.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55</a:t>
            </a:fld>
            <a:endParaRPr lang="en-US"/>
          </a:p>
        </p:txBody>
      </p:sp>
    </p:spTree>
    <p:extLst>
      <p:ext uri="{BB962C8B-B14F-4D97-AF65-F5344CB8AC3E}">
        <p14:creationId xmlns:p14="http://schemas.microsoft.com/office/powerpoint/2010/main" val="8586164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6. </a:t>
            </a:r>
            <a:r>
              <a:rPr lang="en-US" sz="1200" b="1" kern="1200" dirty="0">
                <a:solidFill>
                  <a:schemeClr val="tx1"/>
                </a:solidFill>
                <a:effectLst/>
                <a:latin typeface="+mn-lt"/>
                <a:ea typeface="+mn-ea"/>
                <a:cs typeface="+mn-cs"/>
              </a:rPr>
              <a:t>Be willing to apologize - </a:t>
            </a:r>
            <a:r>
              <a:rPr lang="en-US" sz="1200" kern="1200" dirty="0">
                <a:solidFill>
                  <a:schemeClr val="tx1"/>
                </a:solidFill>
                <a:effectLst/>
                <a:latin typeface="+mn-lt"/>
                <a:ea typeface="+mn-ea"/>
                <a:cs typeface="+mn-cs"/>
              </a:rPr>
              <a:t>So many relationships could be saved by saying the following six words. “I am sorry, please forgive me.” Let’s say this together. Wasn’t that easy?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What keeps us from saying these words is our pride. If we want to have close relationships, we need to follow Paul’s advice.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56</a:t>
            </a:fld>
            <a:endParaRPr lang="en-US"/>
          </a:p>
        </p:txBody>
      </p:sp>
    </p:spTree>
    <p:extLst>
      <p:ext uri="{BB962C8B-B14F-4D97-AF65-F5344CB8AC3E}">
        <p14:creationId xmlns:p14="http://schemas.microsoft.com/office/powerpoint/2010/main" val="28916995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Paul tells us in Ephesians 4:32</a:t>
            </a:r>
            <a:r>
              <a:rPr lang="en-US" sz="1200" b="1" kern="1200" dirty="0">
                <a:solidFill>
                  <a:schemeClr val="tx1"/>
                </a:solidFill>
                <a:effectLst/>
                <a:latin typeface="+mn-lt"/>
                <a:ea typeface="+mn-ea"/>
                <a:cs typeface="+mn-cs"/>
              </a:rPr>
              <a:t> – “And be kind to one another, tenderhearted, forgiving one another, even as God in Christ forgave you.”  </a:t>
            </a:r>
            <a:r>
              <a:rPr lang="en-US" sz="1200" kern="1200" dirty="0">
                <a:solidFill>
                  <a:schemeClr val="tx1"/>
                </a:solidFill>
                <a:effectLst/>
                <a:latin typeface="+mn-lt"/>
                <a:ea typeface="+mn-ea"/>
                <a:cs typeface="+mn-cs"/>
              </a:rPr>
              <a:t>- People’s actions and reactions are often a result of the things that they are dealing with that you and I have no idea about. When someone gets on your nerves, be sure to give them the benefit of the doubt. Remember, there may be things going on inside their mind that you are not aware of.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57</a:t>
            </a:fld>
            <a:endParaRPr lang="en-US"/>
          </a:p>
        </p:txBody>
      </p:sp>
    </p:spTree>
    <p:extLst>
      <p:ext uri="{BB962C8B-B14F-4D97-AF65-F5344CB8AC3E}">
        <p14:creationId xmlns:p14="http://schemas.microsoft.com/office/powerpoint/2010/main" val="6778655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love this quote from Benjamin Franklin – </a:t>
            </a:r>
            <a:r>
              <a:rPr lang="en-US" sz="1200" b="1" kern="1200" dirty="0">
                <a:solidFill>
                  <a:schemeClr val="tx1"/>
                </a:solidFill>
                <a:effectLst/>
                <a:latin typeface="+mn-lt"/>
                <a:ea typeface="+mn-ea"/>
                <a:cs typeface="+mn-cs"/>
              </a:rPr>
              <a:t>“Remember not only to say the right thing in the right place but far more difficult still, to leave unsaid the wrong thing at the tempting moment.”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58</a:t>
            </a:fld>
            <a:endParaRPr lang="en-US"/>
          </a:p>
        </p:txBody>
      </p:sp>
    </p:spTree>
    <p:extLst>
      <p:ext uri="{BB962C8B-B14F-4D97-AF65-F5344CB8AC3E}">
        <p14:creationId xmlns:p14="http://schemas.microsoft.com/office/powerpoint/2010/main" val="12226868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Bible tells us in Proverbs 17:17</a:t>
            </a:r>
            <a:r>
              <a:rPr lang="en-US" sz="1200" b="1" kern="1200" dirty="0">
                <a:solidFill>
                  <a:schemeClr val="tx1"/>
                </a:solidFill>
                <a:effectLst/>
                <a:latin typeface="+mn-lt"/>
                <a:ea typeface="+mn-ea"/>
                <a:cs typeface="+mn-cs"/>
              </a:rPr>
              <a:t>, “A friend loves at all times, And a brother is born for adversity.”</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53242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a:t>
            </a:r>
            <a:r>
              <a:rPr lang="en-US" sz="1200" b="1" kern="1200" dirty="0">
                <a:solidFill>
                  <a:schemeClr val="tx1"/>
                </a:solidFill>
                <a:effectLst/>
                <a:latin typeface="+mn-lt"/>
                <a:ea typeface="+mn-ea"/>
                <a:cs typeface="+mn-cs"/>
              </a:rPr>
              <a:t>It’s not the number of friends that you have, but the quality of your close relationships. </a:t>
            </a:r>
            <a:r>
              <a:rPr lang="en-US" sz="1200" kern="1200" dirty="0">
                <a:solidFill>
                  <a:schemeClr val="tx1"/>
                </a:solidFill>
                <a:effectLst/>
                <a:latin typeface="+mn-lt"/>
                <a:ea typeface="+mn-ea"/>
                <a:cs typeface="+mn-cs"/>
              </a:rPr>
              <a:t>We have 1000 friends on social media, but we can’t find someone to help us move our couch.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147265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most important things that you will learn in this lecture is the importance of empathy. Empathy is the capacity to put yourself in someone else’s shoes and see the world as he or she sees it. Showing true empathy required both your head and your heart, and this is what makes showing empathy so challenging.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60</a:t>
            </a:fld>
            <a:endParaRPr lang="en-US"/>
          </a:p>
        </p:txBody>
      </p:sp>
    </p:spTree>
    <p:extLst>
      <p:ext uri="{BB962C8B-B14F-4D97-AF65-F5344CB8AC3E}">
        <p14:creationId xmlns:p14="http://schemas.microsoft.com/office/powerpoint/2010/main" val="31405586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Learning to put yourself in someone else’s shoes is a great skill to have in life. </a:t>
            </a:r>
            <a:r>
              <a:rPr lang="en-US" sz="1200" kern="1200" dirty="0">
                <a:solidFill>
                  <a:schemeClr val="tx1"/>
                </a:solidFill>
                <a:effectLst/>
                <a:latin typeface="+mn-lt"/>
                <a:ea typeface="+mn-ea"/>
                <a:cs typeface="+mn-cs"/>
              </a:rPr>
              <a:t>Doing this will give you more grace, compassion, and far more understanding. All of us want grace on our bad days, but we often fail to recognize that others also need grace on their bad days. Friends, doing these three things; having more grace, showing compassion, and being far more understanding, will make dealing with challenging people much easier.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61</a:t>
            </a:fld>
            <a:endParaRPr lang="en-US"/>
          </a:p>
        </p:txBody>
      </p:sp>
    </p:spTree>
    <p:extLst>
      <p:ext uri="{BB962C8B-B14F-4D97-AF65-F5344CB8AC3E}">
        <p14:creationId xmlns:p14="http://schemas.microsoft.com/office/powerpoint/2010/main" val="40030291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Again, empathy is putting yourself in someone else’s shoes and seeing the world as he or she sees it. The greatest relationship that I have had in my life is the relationship that I have with Jesus Christ. Through the good times and the bad times, He has been the one constant that I have had in my life. I haven’t always been the best of friends towards Him. There have been a lot of times in my life that I have taken Him for granted.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8535352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what incredible about this relationship. Despite whom I am and the baggage that I carry, the Bible gives us this promise in Romans 5:8, </a:t>
            </a:r>
            <a:r>
              <a:rPr lang="en-US" sz="1200" b="1" kern="1200" dirty="0">
                <a:solidFill>
                  <a:schemeClr val="tx1"/>
                </a:solidFill>
                <a:effectLst/>
                <a:latin typeface="+mn-lt"/>
                <a:ea typeface="+mn-ea"/>
                <a:cs typeface="+mn-cs"/>
              </a:rPr>
              <a:t>“But God demonstrates His own love toward us, in that while we were still sinners, Christ died for us.”</a:t>
            </a:r>
            <a:r>
              <a:rPr lang="en-US" sz="1200" kern="1200" dirty="0">
                <a:solidFill>
                  <a:schemeClr val="tx1"/>
                </a:solidFill>
                <a:effectLst/>
                <a:latin typeface="+mn-lt"/>
                <a:ea typeface="+mn-ea"/>
                <a:cs typeface="+mn-cs"/>
              </a:rPr>
              <a:t> NKJV</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63</a:t>
            </a:fld>
            <a:endParaRPr lang="en-US"/>
          </a:p>
        </p:txBody>
      </p:sp>
    </p:spTree>
    <p:extLst>
      <p:ext uri="{BB962C8B-B14F-4D97-AF65-F5344CB8AC3E}">
        <p14:creationId xmlns:p14="http://schemas.microsoft.com/office/powerpoint/2010/main" val="17767447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like how the Contemporary English Bible states Hebrews 4:15, </a:t>
            </a:r>
            <a:r>
              <a:rPr lang="en-US" sz="1200" b="1" kern="1200" dirty="0">
                <a:solidFill>
                  <a:schemeClr val="tx1"/>
                </a:solidFill>
                <a:effectLst/>
                <a:latin typeface="+mn-lt"/>
                <a:ea typeface="+mn-ea"/>
                <a:cs typeface="+mn-cs"/>
              </a:rPr>
              <a:t>“Jesus understands every weakness of ours, because he was tempted in every way that we are. But he did not sin!” </a:t>
            </a:r>
            <a:r>
              <a:rPr lang="en-US" sz="1200" kern="1200" dirty="0">
                <a:solidFill>
                  <a:schemeClr val="tx1"/>
                </a:solidFill>
                <a:effectLst/>
                <a:latin typeface="+mn-lt"/>
                <a:ea typeface="+mn-ea"/>
                <a:cs typeface="+mn-cs"/>
              </a:rPr>
              <a:t>It says Jesus understands our every weakness! So, what are some of our weaknesses? Could they be pride, lust, selfishness, anger, bitterness, impatience, not want to forgive? Shall I go on?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Now, this list</a:t>
            </a:r>
            <a:r>
              <a:rPr lang="en-US" sz="1200" kern="1200" baseline="0" dirty="0">
                <a:solidFill>
                  <a:schemeClr val="tx1"/>
                </a:solidFill>
                <a:effectLst/>
                <a:latin typeface="+mn-lt"/>
                <a:ea typeface="+mn-ea"/>
                <a:cs typeface="+mn-cs"/>
              </a:rPr>
              <a:t> is about me, I haven’t started with you list yet. I am guessing our lists look pretty similar.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64</a:t>
            </a:fld>
            <a:endParaRPr lang="en-US"/>
          </a:p>
        </p:txBody>
      </p:sp>
    </p:spTree>
    <p:extLst>
      <p:ext uri="{BB962C8B-B14F-4D97-AF65-F5344CB8AC3E}">
        <p14:creationId xmlns:p14="http://schemas.microsoft.com/office/powerpoint/2010/main" val="24286862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Life is hard, but consider this small sampling of what Jesus went through:</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65</a:t>
            </a:fld>
            <a:endParaRPr lang="en-US"/>
          </a:p>
        </p:txBody>
      </p:sp>
    </p:spTree>
    <p:extLst>
      <p:ext uri="{BB962C8B-B14F-4D97-AF65-F5344CB8AC3E}">
        <p14:creationId xmlns:p14="http://schemas.microsoft.com/office/powerpoint/2010/main" val="21484296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He was homeless </a:t>
            </a:r>
            <a:r>
              <a:rPr lang="en-US" sz="1100" b="1" dirty="0">
                <a:latin typeface="+mn-lt"/>
              </a:rPr>
              <a:t>-</a:t>
            </a:r>
            <a:r>
              <a:rPr lang="en-US" sz="1100" b="1" baseline="0" dirty="0">
                <a:latin typeface="+mn-lt"/>
              </a:rPr>
              <a:t> </a:t>
            </a:r>
            <a:r>
              <a:rPr lang="en-US" dirty="0">
                <a:latin typeface="+mn-lt"/>
              </a:rPr>
              <a:t>Matthew 8:20</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691009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a:latin typeface="+mn-lt"/>
              </a:rPr>
              <a:t>His family thought he was crazy </a:t>
            </a:r>
            <a:r>
              <a:rPr lang="en-US" sz="1200" dirty="0">
                <a:latin typeface="+mn-lt"/>
              </a:rPr>
              <a:t>- Matt. 12:46; Mk. 3:21; Jn. 7:5</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41651977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His best friends turned their back on him </a:t>
            </a:r>
            <a:r>
              <a:rPr lang="en-US" sz="1200" kern="1200" dirty="0">
                <a:solidFill>
                  <a:schemeClr val="tx1"/>
                </a:solidFill>
                <a:effectLst/>
                <a:latin typeface="+mn-lt"/>
                <a:ea typeface="+mn-ea"/>
                <a:cs typeface="+mn-cs"/>
              </a:rPr>
              <a:t>(Matthew 26:56)</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7922765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One of his closest confidants sold him to be killed for pocket change </a:t>
            </a:r>
            <a:r>
              <a:rPr lang="en-US" sz="1200" kern="1200" dirty="0">
                <a:solidFill>
                  <a:schemeClr val="tx1"/>
                </a:solidFill>
                <a:effectLst/>
                <a:latin typeface="+mn-lt"/>
                <a:ea typeface="+mn-ea"/>
                <a:cs typeface="+mn-cs"/>
              </a:rPr>
              <a:t>(Matthew 26: 46-50</a:t>
            </a:r>
            <a:r>
              <a:rPr lang="en-US" sz="1200" u="none" strike="noStrike"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3611119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3. Good relationships don’t just protect our bodies; they protect our brains. People in relationships where they believe they can trust their partner in times of need had sharper cognitive abilities.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446941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He dealt with death </a:t>
            </a:r>
            <a:r>
              <a:rPr lang="en-US" sz="1200" kern="1200" dirty="0">
                <a:solidFill>
                  <a:schemeClr val="tx1"/>
                </a:solidFill>
                <a:effectLst/>
                <a:latin typeface="+mn-lt"/>
                <a:ea typeface="+mn-ea"/>
                <a:cs typeface="+mn-cs"/>
              </a:rPr>
              <a:t>John 11:1-45</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6122972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He endured gossip and slander </a:t>
            </a:r>
            <a:r>
              <a:rPr lang="en-US" sz="1200" kern="1200" dirty="0">
                <a:solidFill>
                  <a:schemeClr val="tx1"/>
                </a:solidFill>
                <a:effectLst/>
                <a:latin typeface="+mn-lt"/>
                <a:ea typeface="+mn-ea"/>
                <a:cs typeface="+mn-cs"/>
              </a:rPr>
              <a:t>Matthew</a:t>
            </a:r>
            <a:r>
              <a:rPr lang="en-US" sz="1200" kern="1200" baseline="0" dirty="0">
                <a:solidFill>
                  <a:schemeClr val="tx1"/>
                </a:solidFill>
                <a:effectLst/>
                <a:latin typeface="+mn-lt"/>
                <a:ea typeface="+mn-ea"/>
                <a:cs typeface="+mn-cs"/>
              </a:rPr>
              <a:t> 12:24 and John 8:52</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35672367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He was shamed publicly </a:t>
            </a:r>
            <a:r>
              <a:rPr lang="en-US" sz="1200" kern="1200" dirty="0">
                <a:solidFill>
                  <a:schemeClr val="tx1"/>
                </a:solidFill>
                <a:effectLst/>
                <a:latin typeface="+mn-lt"/>
                <a:ea typeface="+mn-ea"/>
                <a:cs typeface="+mn-cs"/>
              </a:rPr>
              <a:t>Mark 14:65</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11626844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He endured periods of hunger </a:t>
            </a:r>
            <a:r>
              <a:rPr lang="en-US" sz="1200" kern="1200" dirty="0">
                <a:solidFill>
                  <a:schemeClr val="tx1"/>
                </a:solidFill>
                <a:effectLst/>
                <a:latin typeface="+mn-lt"/>
                <a:ea typeface="+mn-ea"/>
                <a:cs typeface="+mn-cs"/>
              </a:rPr>
              <a:t>Mark 11:12</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29602702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He received criticism of his ministry </a:t>
            </a:r>
            <a:r>
              <a:rPr lang="en-US" sz="1200" kern="1200" dirty="0">
                <a:solidFill>
                  <a:schemeClr val="tx1"/>
                </a:solidFill>
                <a:effectLst/>
                <a:latin typeface="+mn-lt"/>
                <a:ea typeface="+mn-ea"/>
                <a:cs typeface="+mn-cs"/>
              </a:rPr>
              <a:t>John 5 and Matthew 12 - Despite all of this, Jesus still loves humanity, and He wants to have a relationship with you tonight.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20416804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it comes to relationships, the greatest one you will ever have is the one established with Jesus Christ. Proverbs 18:24 tells us, </a:t>
            </a:r>
            <a:r>
              <a:rPr lang="en-US" sz="1200" b="1" kern="1200" dirty="0">
                <a:solidFill>
                  <a:schemeClr val="tx1"/>
                </a:solidFill>
                <a:effectLst/>
                <a:latin typeface="+mn-lt"/>
                <a:ea typeface="+mn-ea"/>
                <a:cs typeface="+mn-cs"/>
              </a:rPr>
              <a:t>“…But there is a friend </a:t>
            </a:r>
            <a:r>
              <a:rPr lang="en-US" sz="1200" b="1" i="1" kern="1200" dirty="0">
                <a:solidFill>
                  <a:schemeClr val="tx1"/>
                </a:solidFill>
                <a:effectLst/>
                <a:latin typeface="+mn-lt"/>
                <a:ea typeface="+mn-ea"/>
                <a:cs typeface="+mn-cs"/>
              </a:rPr>
              <a:t>who</a:t>
            </a:r>
            <a:r>
              <a:rPr lang="en-US" sz="1200" b="1" kern="1200" dirty="0">
                <a:solidFill>
                  <a:schemeClr val="tx1"/>
                </a:solidFill>
                <a:effectLst/>
                <a:latin typeface="+mn-lt"/>
                <a:ea typeface="+mn-ea"/>
                <a:cs typeface="+mn-cs"/>
              </a:rPr>
              <a:t> sticks closer than a brother.” </a:t>
            </a:r>
            <a:r>
              <a:rPr lang="en-US" sz="1200" kern="1200" dirty="0">
                <a:solidFill>
                  <a:schemeClr val="tx1"/>
                </a:solidFill>
                <a:effectLst/>
                <a:latin typeface="+mn-lt"/>
                <a:ea typeface="+mn-ea"/>
                <a:cs typeface="+mn-cs"/>
              </a:rPr>
              <a:t>In life, people will disappoint, but not Jesus. Why not give Him a try? Let’s pray.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75</a:t>
            </a:fld>
            <a:endParaRPr lang="en-US"/>
          </a:p>
        </p:txBody>
      </p:sp>
    </p:spTree>
    <p:extLst>
      <p:ext uri="{BB962C8B-B14F-4D97-AF65-F5344CB8AC3E}">
        <p14:creationId xmlns:p14="http://schemas.microsoft.com/office/powerpoint/2010/main" val="21302875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be sure</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meet in your life groups and go through the discussion questions up on the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76</a:t>
            </a:fld>
            <a:endParaRPr lang="en-US"/>
          </a:p>
        </p:txBody>
      </p:sp>
    </p:spTree>
    <p:extLst>
      <p:ext uri="{BB962C8B-B14F-4D97-AF65-F5344CB8AC3E}">
        <p14:creationId xmlns:p14="http://schemas.microsoft.com/office/powerpoint/2010/main" val="2745517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Harvard study reveals that a large portion of the joy that we experience in life comes as a result of the relationships that we have built. When it comes to mastering the major areas of your life, there are very few areas that are as important as mastering your relationships. Later on in this LIFE Conference we will do a seminar titled Five Principles for Personal Finance. Your choices and relationships are the number one key to succeeding financially.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8</a:t>
            </a:fld>
            <a:endParaRPr lang="en-US"/>
          </a:p>
        </p:txBody>
      </p:sp>
    </p:spTree>
    <p:extLst>
      <p:ext uri="{BB962C8B-B14F-4D97-AF65-F5344CB8AC3E}">
        <p14:creationId xmlns:p14="http://schemas.microsoft.com/office/powerpoint/2010/main" val="84643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shows that good relationships help reduce stress. Individuals that are constantly under stress develop elevated cortisol levels, which, over time, are detrimental to your mental health. Elevated cortisol levels will negatively impact your brain by contributing to:</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9</a:t>
            </a:fld>
            <a:endParaRPr lang="en-US"/>
          </a:p>
        </p:txBody>
      </p:sp>
    </p:spTree>
    <p:extLst>
      <p:ext uri="{BB962C8B-B14F-4D97-AF65-F5344CB8AC3E}">
        <p14:creationId xmlns:p14="http://schemas.microsoft.com/office/powerpoint/2010/main" val="2001707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721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350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909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3496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3974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623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869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5380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810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0602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20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951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0395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3042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16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932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664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654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78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061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507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881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C764DE79-268F-4C1A-8933-263129D2AF90}" type="datetimeFigureOut">
              <a:rPr lang="en-US" dirty="0">
                <a:solidFill>
                  <a:prstClr val="black">
                    <a:tint val="75000"/>
                  </a:prstClr>
                </a:solidFill>
                <a:ea typeface="ヒラギノ角ゴ ProN W3" pitchFamily="-128" charset="-128"/>
                <a:sym typeface="Arial" panose="020B0604020202020204" pitchFamily="34" charset="0"/>
              </a:rPr>
              <a:pPr eaLnBrk="1" hangingPunct="1"/>
              <a:t>1/18/2023</a:t>
            </a:fld>
            <a:endParaRPr lang="en-US" dirty="0">
              <a:solidFill>
                <a:prstClr val="black">
                  <a:tint val="75000"/>
                </a:prstClr>
              </a:solidFill>
              <a:ea typeface="ヒラギノ角ゴ ProN W3" pitchFamily="-128" charset="-128"/>
              <a:sym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ea typeface="ヒラギノ角ゴ ProN W3" pitchFamily="-128" charset="-128"/>
              <a:sym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48F63A3B-78C7-47BE-AE5E-E10140E04643}" type="slidenum">
              <a:rPr lang="en-US" dirty="0">
                <a:solidFill>
                  <a:prstClr val="black">
                    <a:tint val="75000"/>
                  </a:prstClr>
                </a:solidFill>
                <a:ea typeface="ヒラギノ角ゴ ProN W3" pitchFamily="-128" charset="-128"/>
                <a:sym typeface="Arial" panose="020B0604020202020204" pitchFamily="34" charset="0"/>
              </a:rPr>
              <a:pPr eaLnBrk="1" hangingPunct="1"/>
              <a:t>‹#›</a:t>
            </a:fld>
            <a:endParaRPr lang="en-US" dirty="0">
              <a:solidFill>
                <a:prstClr val="black">
                  <a:tint val="75000"/>
                </a:prstClr>
              </a:solidFill>
              <a:ea typeface="ヒラギノ角ゴ ProN W3" pitchFamily="-128" charset="-128"/>
              <a:sym typeface="Arial" panose="020B0604020202020204" pitchFamily="34" charset="0"/>
            </a:endParaRPr>
          </a:p>
        </p:txBody>
      </p:sp>
    </p:spTree>
    <p:extLst>
      <p:ext uri="{BB962C8B-B14F-4D97-AF65-F5344CB8AC3E}">
        <p14:creationId xmlns:p14="http://schemas.microsoft.com/office/powerpoint/2010/main" val="33145701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C764DE79-268F-4C1A-8933-263129D2AF90}" type="datetimeFigureOut">
              <a:rPr lang="en-US" dirty="0">
                <a:solidFill>
                  <a:prstClr val="black">
                    <a:tint val="75000"/>
                  </a:prstClr>
                </a:solidFill>
                <a:ea typeface="ヒラギノ角ゴ ProN W3" pitchFamily="-128" charset="-128"/>
                <a:sym typeface="Arial" panose="020B0604020202020204" pitchFamily="34" charset="0"/>
              </a:rPr>
              <a:pPr eaLnBrk="1" hangingPunct="1"/>
              <a:t>1/18/2023</a:t>
            </a:fld>
            <a:endParaRPr lang="en-US" dirty="0">
              <a:solidFill>
                <a:prstClr val="black">
                  <a:tint val="75000"/>
                </a:prstClr>
              </a:solidFill>
              <a:ea typeface="ヒラギノ角ゴ ProN W3" pitchFamily="-128" charset="-128"/>
              <a:sym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ea typeface="ヒラギノ角ゴ ProN W3" pitchFamily="-128" charset="-128"/>
              <a:sym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48F63A3B-78C7-47BE-AE5E-E10140E04643}" type="slidenum">
              <a:rPr lang="en-US" dirty="0">
                <a:solidFill>
                  <a:prstClr val="black">
                    <a:tint val="75000"/>
                  </a:prstClr>
                </a:solidFill>
                <a:ea typeface="ヒラギノ角ゴ ProN W3" pitchFamily="-128" charset="-128"/>
                <a:sym typeface="Arial" panose="020B0604020202020204" pitchFamily="34" charset="0"/>
              </a:rPr>
              <a:pPr eaLnBrk="1" hangingPunct="1"/>
              <a:t>‹#›</a:t>
            </a:fld>
            <a:endParaRPr lang="en-US" dirty="0">
              <a:solidFill>
                <a:prstClr val="black">
                  <a:tint val="75000"/>
                </a:prstClr>
              </a:solidFill>
              <a:ea typeface="ヒラギノ角ゴ ProN W3" pitchFamily="-128" charset="-128"/>
              <a:sym typeface="Arial" panose="020B0604020202020204" pitchFamily="34" charset="0"/>
            </a:endParaRPr>
          </a:p>
        </p:txBody>
      </p:sp>
    </p:spTree>
    <p:extLst>
      <p:ext uri="{BB962C8B-B14F-4D97-AF65-F5344CB8AC3E}">
        <p14:creationId xmlns:p14="http://schemas.microsoft.com/office/powerpoint/2010/main" val="88113152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81982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6409"/>
            <a:ext cx="7543801" cy="1325563"/>
          </a:xfrm>
        </p:spPr>
        <p:txBody>
          <a:bodyPr>
            <a:noAutofit/>
          </a:bodyPr>
          <a:lstStyle/>
          <a:p>
            <a:pPr lvl="0" algn="ctr"/>
            <a:r>
              <a:rPr lang="en-US" sz="7200" b="1" dirty="0">
                <a:solidFill>
                  <a:srgbClr val="0070C0"/>
                </a:solidFill>
                <a:latin typeface="+mn-lt"/>
              </a:rPr>
              <a:t>Depression</a:t>
            </a:r>
            <a:br>
              <a:rPr lang="en-US" sz="7200" b="1" dirty="0">
                <a:solidFill>
                  <a:srgbClr val="0070C0"/>
                </a:solidFill>
                <a:latin typeface="+mn-lt"/>
              </a:rPr>
            </a:br>
            <a:br>
              <a:rPr lang="en-US" sz="7200" b="1" dirty="0">
                <a:solidFill>
                  <a:srgbClr val="0070C0"/>
                </a:solidFill>
                <a:latin typeface="+mn-lt"/>
              </a:rPr>
            </a:br>
            <a:endParaRPr lang="en-US" sz="7200" b="1" dirty="0">
              <a:solidFill>
                <a:srgbClr val="0070C0"/>
              </a:solidFill>
              <a:latin typeface="+mn-lt"/>
            </a:endParaRPr>
          </a:p>
        </p:txBody>
      </p:sp>
      <p:pic>
        <p:nvPicPr>
          <p:cNvPr id="8194" name="Picture 2" descr="Photo Of People Holding Each Other's Han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1" y="-1"/>
            <a:ext cx="4648200" cy="695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960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6409"/>
            <a:ext cx="7543801" cy="1325563"/>
          </a:xfrm>
        </p:spPr>
        <p:txBody>
          <a:bodyPr>
            <a:noAutofit/>
          </a:bodyPr>
          <a:lstStyle/>
          <a:p>
            <a:pPr lvl="0" algn="ctr"/>
            <a:r>
              <a:rPr lang="en-US" sz="7200" b="1" dirty="0">
                <a:solidFill>
                  <a:srgbClr val="0070C0"/>
                </a:solidFill>
                <a:latin typeface="+mn-lt"/>
              </a:rPr>
              <a:t>Anxiety</a:t>
            </a:r>
            <a:br>
              <a:rPr lang="en-US" sz="7200" b="1" dirty="0">
                <a:solidFill>
                  <a:srgbClr val="0070C0"/>
                </a:solidFill>
                <a:latin typeface="+mn-lt"/>
              </a:rPr>
            </a:br>
            <a:br>
              <a:rPr lang="en-US" sz="7200" b="1" dirty="0">
                <a:solidFill>
                  <a:srgbClr val="0070C0"/>
                </a:solidFill>
                <a:latin typeface="+mn-lt"/>
              </a:rPr>
            </a:br>
            <a:endParaRPr lang="en-US" sz="7200" b="1" dirty="0">
              <a:solidFill>
                <a:srgbClr val="0070C0"/>
              </a:solidFill>
              <a:latin typeface="+mn-lt"/>
            </a:endParaRPr>
          </a:p>
        </p:txBody>
      </p:sp>
      <p:pic>
        <p:nvPicPr>
          <p:cNvPr id="8194" name="Picture 2" descr="Photo Of People Holding Each Other's Han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1" y="-1"/>
            <a:ext cx="4648200" cy="695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188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6409"/>
            <a:ext cx="7543801" cy="1325563"/>
          </a:xfrm>
        </p:spPr>
        <p:txBody>
          <a:bodyPr>
            <a:noAutofit/>
          </a:bodyPr>
          <a:lstStyle/>
          <a:p>
            <a:pPr lvl="0" algn="ctr"/>
            <a:r>
              <a:rPr lang="en-US" sz="7200" b="1" dirty="0">
                <a:solidFill>
                  <a:srgbClr val="0070C0"/>
                </a:solidFill>
                <a:latin typeface="+mn-lt"/>
              </a:rPr>
              <a:t>Panic</a:t>
            </a:r>
            <a:br>
              <a:rPr lang="en-US" sz="7200" b="1" dirty="0">
                <a:solidFill>
                  <a:srgbClr val="0070C0"/>
                </a:solidFill>
                <a:latin typeface="+mn-lt"/>
              </a:rPr>
            </a:br>
            <a:br>
              <a:rPr lang="en-US" sz="7200" b="1" dirty="0">
                <a:solidFill>
                  <a:srgbClr val="0070C0"/>
                </a:solidFill>
                <a:latin typeface="+mn-lt"/>
              </a:rPr>
            </a:br>
            <a:endParaRPr lang="en-US" sz="7200" b="1" dirty="0">
              <a:solidFill>
                <a:srgbClr val="0070C0"/>
              </a:solidFill>
              <a:latin typeface="+mn-lt"/>
            </a:endParaRPr>
          </a:p>
        </p:txBody>
      </p:sp>
      <p:pic>
        <p:nvPicPr>
          <p:cNvPr id="8194" name="Picture 2" descr="Photo Of People Holding Each Other's Han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1" y="-1"/>
            <a:ext cx="4648200" cy="695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256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6409"/>
            <a:ext cx="7543801" cy="1325563"/>
          </a:xfrm>
        </p:spPr>
        <p:txBody>
          <a:bodyPr>
            <a:noAutofit/>
          </a:bodyPr>
          <a:lstStyle/>
          <a:p>
            <a:pPr lvl="0" algn="ctr"/>
            <a:r>
              <a:rPr lang="en-US" sz="7200" b="1" dirty="0">
                <a:solidFill>
                  <a:srgbClr val="0070C0"/>
                </a:solidFill>
                <a:latin typeface="+mn-lt"/>
              </a:rPr>
              <a:t>Dementia</a:t>
            </a:r>
            <a:br>
              <a:rPr lang="en-US" sz="7200" b="1" dirty="0">
                <a:solidFill>
                  <a:srgbClr val="0070C0"/>
                </a:solidFill>
                <a:latin typeface="+mn-lt"/>
              </a:rPr>
            </a:br>
            <a:br>
              <a:rPr lang="en-US" sz="7200" b="1" dirty="0">
                <a:solidFill>
                  <a:srgbClr val="0070C0"/>
                </a:solidFill>
                <a:latin typeface="+mn-lt"/>
              </a:rPr>
            </a:br>
            <a:endParaRPr lang="en-US" sz="7200" b="1" dirty="0">
              <a:solidFill>
                <a:srgbClr val="0070C0"/>
              </a:solidFill>
              <a:latin typeface="+mn-lt"/>
            </a:endParaRPr>
          </a:p>
        </p:txBody>
      </p:sp>
      <p:pic>
        <p:nvPicPr>
          <p:cNvPr id="8194" name="Picture 2" descr="Photo Of People Holding Each Other's Han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1" y="-1"/>
            <a:ext cx="4648200" cy="695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880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6409"/>
            <a:ext cx="7543801" cy="1325563"/>
          </a:xfrm>
        </p:spPr>
        <p:txBody>
          <a:bodyPr>
            <a:noAutofit/>
          </a:bodyPr>
          <a:lstStyle/>
          <a:p>
            <a:pPr lvl="0" algn="ctr"/>
            <a:r>
              <a:rPr lang="en-US" sz="7200" b="1" dirty="0">
                <a:solidFill>
                  <a:srgbClr val="0070C0"/>
                </a:solidFill>
                <a:latin typeface="+mn-lt"/>
              </a:rPr>
              <a:t>Anorexia</a:t>
            </a:r>
            <a:br>
              <a:rPr lang="en-US" sz="8800" b="1" dirty="0">
                <a:latin typeface="+mn-lt"/>
              </a:rPr>
            </a:br>
            <a:r>
              <a:rPr lang="en-US" sz="6000" dirty="0">
                <a:latin typeface="+mn-lt"/>
              </a:rPr>
              <a:t>(Aversion to food)</a:t>
            </a:r>
            <a:br>
              <a:rPr lang="en-US" sz="7200" b="1" dirty="0">
                <a:latin typeface="+mn-lt"/>
              </a:rPr>
            </a:br>
            <a:br>
              <a:rPr lang="en-US" sz="7200" b="1" dirty="0">
                <a:latin typeface="+mn-lt"/>
              </a:rPr>
            </a:br>
            <a:endParaRPr lang="en-US" sz="7200" b="1" dirty="0">
              <a:latin typeface="+mn-lt"/>
            </a:endParaRPr>
          </a:p>
        </p:txBody>
      </p:sp>
      <p:pic>
        <p:nvPicPr>
          <p:cNvPr id="8194" name="Picture 2" descr="Photo Of People Holding Each Other's Han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1" y="-1"/>
            <a:ext cx="4648200" cy="695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188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6409"/>
            <a:ext cx="7543801" cy="1325563"/>
          </a:xfrm>
        </p:spPr>
        <p:txBody>
          <a:bodyPr>
            <a:noAutofit/>
          </a:bodyPr>
          <a:lstStyle/>
          <a:p>
            <a:pPr lvl="0" algn="ctr"/>
            <a:r>
              <a:rPr lang="en-US" sz="7200" b="1" dirty="0">
                <a:solidFill>
                  <a:srgbClr val="0070C0"/>
                </a:solidFill>
                <a:latin typeface="+mn-lt"/>
              </a:rPr>
              <a:t>OCD</a:t>
            </a:r>
            <a:r>
              <a:rPr lang="en-US" sz="7200" b="1" dirty="0">
                <a:latin typeface="+mn-lt"/>
              </a:rPr>
              <a:t> </a:t>
            </a:r>
            <a:r>
              <a:rPr lang="en-US" sz="6000" dirty="0">
                <a:latin typeface="+mn-lt"/>
              </a:rPr>
              <a:t>(Obsessive-Compulsive Disorder</a:t>
            </a:r>
            <a:r>
              <a:rPr lang="en-US" sz="6600" dirty="0">
                <a:latin typeface="+mn-lt"/>
              </a:rPr>
              <a:t>)</a:t>
            </a:r>
            <a:br>
              <a:rPr lang="en-US" sz="7200" b="1" dirty="0">
                <a:latin typeface="+mn-lt"/>
              </a:rPr>
            </a:br>
            <a:br>
              <a:rPr lang="en-US" sz="7200" b="1" dirty="0">
                <a:latin typeface="+mn-lt"/>
              </a:rPr>
            </a:br>
            <a:endParaRPr lang="en-US" sz="7200" b="1" dirty="0">
              <a:latin typeface="+mn-lt"/>
            </a:endParaRPr>
          </a:p>
        </p:txBody>
      </p:sp>
      <p:pic>
        <p:nvPicPr>
          <p:cNvPr id="8194" name="Picture 2" descr="Photo Of People Holding Each Other's Han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1" y="-1"/>
            <a:ext cx="4648200" cy="695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261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6409"/>
            <a:ext cx="7543801" cy="1325563"/>
          </a:xfrm>
        </p:spPr>
        <p:txBody>
          <a:bodyPr>
            <a:noAutofit/>
          </a:bodyPr>
          <a:lstStyle/>
          <a:p>
            <a:pPr lvl="0" algn="ctr"/>
            <a:r>
              <a:rPr lang="en-US" sz="7200" b="1" dirty="0">
                <a:latin typeface="+mn-lt"/>
              </a:rPr>
              <a:t>Humility and Empathy</a:t>
            </a:r>
            <a:br>
              <a:rPr lang="en-US" sz="7200" b="1" dirty="0">
                <a:latin typeface="+mn-lt"/>
              </a:rPr>
            </a:br>
            <a:br>
              <a:rPr lang="en-US" sz="7200" b="1" dirty="0">
                <a:latin typeface="+mn-lt"/>
              </a:rPr>
            </a:br>
            <a:endParaRPr lang="en-US" sz="7200" b="1" dirty="0">
              <a:latin typeface="+mn-lt"/>
            </a:endParaRPr>
          </a:p>
        </p:txBody>
      </p:sp>
      <p:pic>
        <p:nvPicPr>
          <p:cNvPr id="8194" name="Picture 2" descr="Photo Of People Holding Each Other's Han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1" y="-1"/>
            <a:ext cx="4648200" cy="695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002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selective focus photography of people sitting on chairs while writing on notebook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6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4" name="Picture 6" descr="woman hugging boy on her la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696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99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2590800"/>
            <a:ext cx="6096000" cy="1325563"/>
          </a:xfrm>
        </p:spPr>
        <p:txBody>
          <a:bodyPr>
            <a:noAutofit/>
          </a:bodyPr>
          <a:lstStyle/>
          <a:p>
            <a:r>
              <a:rPr lang="en-US" sz="4800" b="1" dirty="0">
                <a:latin typeface="+mn-lt"/>
              </a:rPr>
              <a:t>91% of men that did </a:t>
            </a:r>
            <a:r>
              <a:rPr lang="en-US" sz="4800" b="1" u="sng" dirty="0">
                <a:latin typeface="+mn-lt"/>
              </a:rPr>
              <a:t>NOT HAVE </a:t>
            </a:r>
            <a:r>
              <a:rPr lang="en-US" sz="4800" b="1" dirty="0">
                <a:latin typeface="+mn-lt"/>
              </a:rPr>
              <a:t>a close relationship with their mom were diagnosed with a serious illness by the time they reached their midlife.</a:t>
            </a:r>
          </a:p>
        </p:txBody>
      </p:sp>
      <p:pic>
        <p:nvPicPr>
          <p:cNvPr id="17414" name="Picture 6" descr="woman hugging boy on her la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696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50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7346" name="Picture 2" descr="Relationship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219200"/>
            <a:ext cx="6400801" cy="3877985"/>
          </a:xfrm>
          <a:prstGeom prst="rect">
            <a:avLst/>
          </a:prstGeom>
          <a:noFill/>
        </p:spPr>
        <p:txBody>
          <a:bodyPr wrap="square" rtlCol="0">
            <a:spAutoFit/>
          </a:bodyPr>
          <a:lstStyle/>
          <a:p>
            <a:pPr algn="ctr"/>
            <a:r>
              <a:rPr lang="en-US" sz="6600"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to Build and Maintain Healthy Relationships</a:t>
            </a:r>
            <a:endParaRPr lang="en-US" altLang="en-US" sz="6600"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US" sz="4800" dirty="0">
              <a:solidFill>
                <a:prstClr val="black"/>
              </a:solidFill>
            </a:endParaRPr>
          </a:p>
        </p:txBody>
      </p:sp>
    </p:spTree>
    <p:extLst>
      <p:ext uri="{BB962C8B-B14F-4D97-AF65-F5344CB8AC3E}">
        <p14:creationId xmlns:p14="http://schemas.microsoft.com/office/powerpoint/2010/main" val="335453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2818720"/>
            <a:ext cx="6096000" cy="1325563"/>
          </a:xfrm>
        </p:spPr>
        <p:txBody>
          <a:bodyPr>
            <a:noAutofit/>
          </a:bodyPr>
          <a:lstStyle/>
          <a:p>
            <a:r>
              <a:rPr lang="en-US" sz="4800" b="1" dirty="0">
                <a:latin typeface="+mn-lt"/>
              </a:rPr>
              <a:t>In contrast, of the men that </a:t>
            </a:r>
            <a:r>
              <a:rPr lang="en-US" sz="4800" b="1" u="sng" dirty="0">
                <a:latin typeface="+mn-lt"/>
              </a:rPr>
              <a:t>HAD</a:t>
            </a:r>
            <a:r>
              <a:rPr lang="en-US" sz="4800" b="1" dirty="0">
                <a:latin typeface="+mn-lt"/>
              </a:rPr>
              <a:t> a close relationship with their mother, only 45% were diagnosed with a serious illness by the time they reached their midlife. </a:t>
            </a:r>
            <a:br>
              <a:rPr lang="en-US" sz="4800" b="1" dirty="0">
                <a:latin typeface="+mn-lt"/>
              </a:rPr>
            </a:br>
            <a:endParaRPr lang="en-US" sz="4800" b="1" dirty="0">
              <a:latin typeface="+mn-lt"/>
            </a:endParaRPr>
          </a:p>
        </p:txBody>
      </p:sp>
      <p:pic>
        <p:nvPicPr>
          <p:cNvPr id="17414" name="Picture 6" descr="woman hugging boy on her la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696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919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0"/>
            <a:ext cx="6096000" cy="1325563"/>
          </a:xfrm>
        </p:spPr>
        <p:txBody>
          <a:bodyPr>
            <a:noAutofit/>
          </a:bodyPr>
          <a:lstStyle/>
          <a:p>
            <a:r>
              <a:rPr lang="en-US" sz="4800" b="1" dirty="0">
                <a:latin typeface="+mn-lt"/>
              </a:rPr>
              <a:t>82% of the men that did </a:t>
            </a:r>
            <a:r>
              <a:rPr lang="en-US" sz="4800" b="1" u="sng" dirty="0">
                <a:latin typeface="+mn-lt"/>
              </a:rPr>
              <a:t>NOT HAVE </a:t>
            </a:r>
            <a:r>
              <a:rPr lang="en-US" sz="4800" b="1" dirty="0">
                <a:latin typeface="+mn-lt"/>
              </a:rPr>
              <a:t>a close relationship with their father were diagnosed with a serious illness by the time they reached their midlife.</a:t>
            </a:r>
          </a:p>
        </p:txBody>
      </p:sp>
      <p:pic>
        <p:nvPicPr>
          <p:cNvPr id="20482" name="Picture 2" descr="man wearing purple and red shirt catching child wearing red shir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11533"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86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71800"/>
            <a:ext cx="6248400" cy="1325563"/>
          </a:xfrm>
        </p:spPr>
        <p:txBody>
          <a:bodyPr>
            <a:noAutofit/>
          </a:bodyPr>
          <a:lstStyle/>
          <a:p>
            <a:pPr lvl="0" defTabSz="914400">
              <a:lnSpc>
                <a:spcPct val="100000"/>
              </a:lnSpc>
              <a:spcBef>
                <a:spcPts val="0"/>
              </a:spcBef>
              <a:defRPr/>
            </a:pPr>
            <a:r>
              <a:rPr lang="en-US" sz="4800" b="1" dirty="0">
                <a:latin typeface="+mn-lt"/>
              </a:rPr>
              <a:t>In contrast, of the men that </a:t>
            </a:r>
            <a:r>
              <a:rPr lang="en-US" sz="4800" b="1" u="sng" dirty="0">
                <a:latin typeface="+mn-lt"/>
              </a:rPr>
              <a:t>HAD</a:t>
            </a:r>
            <a:r>
              <a:rPr lang="en-US" sz="4800" b="1" dirty="0">
                <a:latin typeface="+mn-lt"/>
              </a:rPr>
              <a:t> a close relationship with their father, only 50% were diagnosed with a serious illness by the time they reached their midlife. </a:t>
            </a:r>
            <a:br>
              <a:rPr lang="en-US" sz="4800" b="1" dirty="0">
                <a:latin typeface="+mn-lt"/>
              </a:rPr>
            </a:br>
            <a:endParaRPr lang="en-US" sz="4800" b="1" dirty="0">
              <a:latin typeface="+mn-lt"/>
            </a:endParaRPr>
          </a:p>
        </p:txBody>
      </p:sp>
      <p:pic>
        <p:nvPicPr>
          <p:cNvPr id="20482" name="Picture 2" descr="man wearing purple and red shirt catching child wearing red shir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11533"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527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6" name="Picture 4" descr="man carrying baby boy and kissing on chee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67" y="0"/>
            <a:ext cx="1220046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21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descr="good vibes only tex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18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371600"/>
            <a:ext cx="7620000" cy="1325563"/>
          </a:xfrm>
        </p:spPr>
        <p:txBody>
          <a:bodyPr>
            <a:noAutofit/>
          </a:bodyPr>
          <a:lstStyle/>
          <a:p>
            <a:pPr algn="ctr"/>
            <a:r>
              <a:rPr lang="en-US" sz="6000" b="1" dirty="0">
                <a:solidFill>
                  <a:srgbClr val="0070C0"/>
                </a:solidFill>
                <a:latin typeface="+mn-lt"/>
              </a:rPr>
              <a:t>1. Meet more people </a:t>
            </a:r>
          </a:p>
        </p:txBody>
      </p:sp>
      <p:pic>
        <p:nvPicPr>
          <p:cNvPr id="25602" name="Picture 2" descr="good vibes only tex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619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371600"/>
            <a:ext cx="7620000" cy="1325563"/>
          </a:xfrm>
        </p:spPr>
        <p:txBody>
          <a:bodyPr>
            <a:noAutofit/>
          </a:bodyPr>
          <a:lstStyle/>
          <a:p>
            <a:pPr algn="ctr"/>
            <a:r>
              <a:rPr lang="en-US" sz="6000" b="1" dirty="0">
                <a:latin typeface="+mn-lt"/>
              </a:rPr>
              <a:t>1. Meet more people </a:t>
            </a:r>
          </a:p>
        </p:txBody>
      </p:sp>
      <p:pic>
        <p:nvPicPr>
          <p:cNvPr id="25602" name="Picture 2" descr="good vibes only tex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639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590800"/>
            <a:ext cx="5340850" cy="1325563"/>
          </a:xfrm>
        </p:spPr>
        <p:txBody>
          <a:bodyPr>
            <a:noAutofit/>
          </a:bodyPr>
          <a:lstStyle/>
          <a:p>
            <a:pPr algn="ctr"/>
            <a:r>
              <a:rPr lang="en-US" sz="4800" b="1" dirty="0">
                <a:latin typeface="+mn-lt"/>
              </a:rPr>
              <a:t>And just as you want men to do to you, you also do to them likewise.</a:t>
            </a:r>
            <a:br>
              <a:rPr lang="en-US" sz="4800" b="1" dirty="0">
                <a:latin typeface="+mn-lt"/>
              </a:rPr>
            </a:br>
            <a:r>
              <a:rPr lang="en-US" sz="4800" b="1" dirty="0">
                <a:latin typeface="+mn-lt"/>
              </a:rPr>
              <a:t>- Luke 6:31 NKJV </a:t>
            </a:r>
            <a:br>
              <a:rPr lang="en-US" sz="4800" b="1" dirty="0">
                <a:latin typeface="+mn-lt"/>
              </a:rPr>
            </a:br>
            <a:endParaRPr lang="en-US" sz="4800" b="1" dirty="0">
              <a:latin typeface="+mn-lt"/>
            </a:endParaRPr>
          </a:p>
        </p:txBody>
      </p:sp>
      <p:pic>
        <p:nvPicPr>
          <p:cNvPr id="26626" name="Picture 2" descr="white printer paper with dont mean text overla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40851" y="0"/>
            <a:ext cx="68511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98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590800"/>
            <a:ext cx="5340850" cy="1325563"/>
          </a:xfrm>
        </p:spPr>
        <p:txBody>
          <a:bodyPr>
            <a:noAutofit/>
          </a:bodyPr>
          <a:lstStyle/>
          <a:p>
            <a:pPr algn="ctr"/>
            <a:r>
              <a:rPr lang="en-US" sz="4800" b="1" dirty="0">
                <a:latin typeface="+mn-lt"/>
              </a:rPr>
              <a:t>And just as you want men to do to you, you also do to them likewise.</a:t>
            </a:r>
            <a:br>
              <a:rPr lang="en-US" sz="4800" b="1" dirty="0">
                <a:latin typeface="+mn-lt"/>
              </a:rPr>
            </a:br>
            <a:r>
              <a:rPr lang="en-US" sz="4800" b="1" dirty="0">
                <a:latin typeface="+mn-lt"/>
              </a:rPr>
              <a:t>- Luke 6:31 NKJV </a:t>
            </a:r>
            <a:br>
              <a:rPr lang="en-US" sz="4800" b="1" dirty="0">
                <a:latin typeface="+mn-lt"/>
              </a:rPr>
            </a:br>
            <a:endParaRPr lang="en-US" sz="4800" b="1" dirty="0">
              <a:latin typeface="+mn-lt"/>
            </a:endParaRPr>
          </a:p>
        </p:txBody>
      </p:sp>
      <p:pic>
        <p:nvPicPr>
          <p:cNvPr id="26626" name="Picture 2" descr="white printer paper with dont mean text overla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40851" y="0"/>
            <a:ext cx="68511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772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590800"/>
            <a:ext cx="5340850" cy="1325563"/>
          </a:xfrm>
        </p:spPr>
        <p:txBody>
          <a:bodyPr>
            <a:noAutofit/>
          </a:bodyPr>
          <a:lstStyle/>
          <a:p>
            <a:pPr algn="ctr"/>
            <a:r>
              <a:rPr lang="en-US" sz="4800" b="1" dirty="0">
                <a:latin typeface="+mn-lt"/>
              </a:rPr>
              <a:t>And just as you want men to do to you, you also do to them likewise.</a:t>
            </a:r>
            <a:br>
              <a:rPr lang="en-US" sz="4800" b="1" dirty="0">
                <a:latin typeface="+mn-lt"/>
              </a:rPr>
            </a:br>
            <a:r>
              <a:rPr lang="en-US" sz="4800" b="1" dirty="0">
                <a:latin typeface="+mn-lt"/>
              </a:rPr>
              <a:t>- Luke 6:31 NKJV </a:t>
            </a:r>
            <a:br>
              <a:rPr lang="en-US" sz="4800" b="1" dirty="0">
                <a:latin typeface="+mn-lt"/>
              </a:rPr>
            </a:br>
            <a:endParaRPr lang="en-US" sz="4800" b="1" dirty="0">
              <a:latin typeface="+mn-lt"/>
            </a:endParaRPr>
          </a:p>
        </p:txBody>
      </p:sp>
      <p:pic>
        <p:nvPicPr>
          <p:cNvPr id="26626" name="Picture 2" descr="white printer paper with dont mean text overla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40851" y="0"/>
            <a:ext cx="68511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23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arvard University Rankings, Tuition, Acceptance Rate, et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20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descr="white and black Be sweet sprayed mattres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95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590800"/>
            <a:ext cx="6781800" cy="1275682"/>
          </a:xfrm>
        </p:spPr>
        <p:txBody>
          <a:bodyPr>
            <a:noAutofit/>
          </a:bodyPr>
          <a:lstStyle/>
          <a:p>
            <a:pPr algn="ctr"/>
            <a:r>
              <a:rPr lang="en-US" sz="5400" b="1" dirty="0">
                <a:latin typeface="+mn-lt"/>
              </a:rPr>
              <a:t>Better to dwell in the wilderness, Than with a contentious and angry woman. Proverbs 21:19 NKJV</a:t>
            </a:r>
            <a:br>
              <a:rPr lang="en-US" sz="5400" b="1" dirty="0">
                <a:latin typeface="+mn-lt"/>
              </a:rPr>
            </a:br>
            <a:endParaRPr lang="en-US" sz="5400" b="1" dirty="0">
              <a:latin typeface="+mn-lt"/>
            </a:endParaRPr>
          </a:p>
        </p:txBody>
      </p:sp>
      <p:pic>
        <p:nvPicPr>
          <p:cNvPr id="19458" name="Picture 2" descr="Creek in a 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33"/>
            <a:ext cx="4583289" cy="687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64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590800"/>
            <a:ext cx="6781800" cy="1275682"/>
          </a:xfrm>
        </p:spPr>
        <p:txBody>
          <a:bodyPr>
            <a:noAutofit/>
          </a:bodyPr>
          <a:lstStyle/>
          <a:p>
            <a:pPr algn="ctr"/>
            <a:r>
              <a:rPr lang="en-US" sz="5400" b="1" dirty="0">
                <a:latin typeface="+mn-lt"/>
              </a:rPr>
              <a:t>Better to dwell in the wilderness, Than with a contentious and angry woman. Proverbs 21:19 NKJV</a:t>
            </a:r>
            <a:br>
              <a:rPr lang="en-US" sz="5400" b="1" dirty="0">
                <a:latin typeface="+mn-lt"/>
              </a:rPr>
            </a:br>
            <a:endParaRPr lang="en-US" sz="5400" b="1" dirty="0">
              <a:latin typeface="+mn-lt"/>
            </a:endParaRPr>
          </a:p>
        </p:txBody>
      </p:sp>
      <p:pic>
        <p:nvPicPr>
          <p:cNvPr id="19458" name="Picture 2" descr="Creek in a 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33"/>
            <a:ext cx="4583289" cy="687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939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590800"/>
            <a:ext cx="6781800" cy="1275682"/>
          </a:xfrm>
        </p:spPr>
        <p:txBody>
          <a:bodyPr>
            <a:noAutofit/>
          </a:bodyPr>
          <a:lstStyle/>
          <a:p>
            <a:pPr algn="ctr"/>
            <a:r>
              <a:rPr lang="en-US" sz="5400" b="1" dirty="0">
                <a:latin typeface="+mn-lt"/>
              </a:rPr>
              <a:t>Better to dwell in the wilderness, Than with a contentious and angry woman. Proverbs 21:19 NKJV</a:t>
            </a:r>
            <a:br>
              <a:rPr lang="en-US" sz="5400" b="1" dirty="0">
                <a:latin typeface="+mn-lt"/>
              </a:rPr>
            </a:br>
            <a:endParaRPr lang="en-US" sz="5400" b="1" dirty="0">
              <a:latin typeface="+mn-lt"/>
            </a:endParaRPr>
          </a:p>
        </p:txBody>
      </p:sp>
      <p:pic>
        <p:nvPicPr>
          <p:cNvPr id="19458" name="Picture 2" descr="Creek in a 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33"/>
            <a:ext cx="4583289" cy="687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566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6218"/>
            <a:ext cx="5334000" cy="1325563"/>
          </a:xfrm>
        </p:spPr>
        <p:txBody>
          <a:bodyPr>
            <a:noAutofit/>
          </a:bodyPr>
          <a:lstStyle/>
          <a:p>
            <a:pPr algn="ctr"/>
            <a:r>
              <a:rPr lang="en-US" sz="4800" b="1" dirty="0">
                <a:latin typeface="+mn-lt"/>
              </a:rPr>
              <a:t>“If you hate a person, you hate something in him that is part of yourself.” </a:t>
            </a:r>
            <a:br>
              <a:rPr lang="en-US" sz="4800" b="1" dirty="0">
                <a:latin typeface="+mn-lt"/>
              </a:rPr>
            </a:br>
            <a:r>
              <a:rPr lang="en-US" sz="4800" b="1" dirty="0">
                <a:latin typeface="+mn-lt"/>
              </a:rPr>
              <a:t>- Herman Hess </a:t>
            </a:r>
            <a:br>
              <a:rPr lang="en-US" sz="4800" b="1" dirty="0">
                <a:latin typeface="+mn-lt"/>
              </a:rPr>
            </a:br>
            <a:endParaRPr lang="en-US" sz="4800" b="1" dirty="0">
              <a:latin typeface="+mn-lt"/>
            </a:endParaRPr>
          </a:p>
        </p:txBody>
      </p:sp>
      <p:pic>
        <p:nvPicPr>
          <p:cNvPr id="33794" name="Picture 2" descr="woman holding Hate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79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295400"/>
            <a:ext cx="6858000" cy="1325563"/>
          </a:xfrm>
        </p:spPr>
        <p:txBody>
          <a:bodyPr>
            <a:normAutofit fontScale="90000"/>
          </a:bodyPr>
          <a:lstStyle/>
          <a:p>
            <a:pPr algn="ctr"/>
            <a:r>
              <a:rPr lang="en-US" sz="6000" b="1" dirty="0">
                <a:solidFill>
                  <a:srgbClr val="0070C0"/>
                </a:solidFill>
                <a:latin typeface="+mn-lt"/>
              </a:rPr>
              <a:t>2. Choose your friends wisely. </a:t>
            </a:r>
            <a:br>
              <a:rPr lang="en-US" b="1" dirty="0">
                <a:solidFill>
                  <a:srgbClr val="0070C0"/>
                </a:solidFill>
                <a:latin typeface="+mn-lt"/>
              </a:rPr>
            </a:br>
            <a:endParaRPr lang="en-US" b="1" dirty="0">
              <a:solidFill>
                <a:srgbClr val="0070C0"/>
              </a:solidFill>
              <a:latin typeface="+mn-lt"/>
            </a:endParaRPr>
          </a:p>
        </p:txBody>
      </p:sp>
      <p:pic>
        <p:nvPicPr>
          <p:cNvPr id="37890" name="Picture 2" descr="group of people sitting on bench near trees dut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334000" cy="689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55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590800"/>
            <a:ext cx="6858000" cy="1325563"/>
          </a:xfrm>
        </p:spPr>
        <p:txBody>
          <a:bodyPr>
            <a:noAutofit/>
          </a:bodyPr>
          <a:lstStyle/>
          <a:p>
            <a:pPr algn="ctr"/>
            <a:r>
              <a:rPr lang="en-US" sz="6000" b="1" dirty="0">
                <a:latin typeface="+mn-lt"/>
              </a:rPr>
              <a:t>The righteous should choose his friends carefully, For the way of the wicked leads them astray.</a:t>
            </a:r>
            <a:br>
              <a:rPr lang="en-US" b="1" dirty="0">
                <a:latin typeface="+mn-lt"/>
              </a:rPr>
            </a:br>
            <a:r>
              <a:rPr lang="en-US" b="1" dirty="0">
                <a:latin typeface="+mn-lt"/>
              </a:rPr>
              <a:t>- Proverbs 12:26 </a:t>
            </a:r>
          </a:p>
        </p:txBody>
      </p:sp>
      <p:pic>
        <p:nvPicPr>
          <p:cNvPr id="37890" name="Picture 2" descr="group of people sitting on bench near trees dut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334000" cy="689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074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590800"/>
            <a:ext cx="6858000" cy="1325563"/>
          </a:xfrm>
        </p:spPr>
        <p:txBody>
          <a:bodyPr>
            <a:noAutofit/>
          </a:bodyPr>
          <a:lstStyle/>
          <a:p>
            <a:pPr algn="ctr"/>
            <a:r>
              <a:rPr lang="en-US" sz="6000" b="1" dirty="0">
                <a:latin typeface="+mn-lt"/>
              </a:rPr>
              <a:t>The righteous should choose his friends carefully, For the way of the wicked leads them astray.</a:t>
            </a:r>
            <a:br>
              <a:rPr lang="en-US" b="1" dirty="0">
                <a:latin typeface="+mn-lt"/>
              </a:rPr>
            </a:br>
            <a:r>
              <a:rPr lang="en-US" b="1" dirty="0">
                <a:latin typeface="+mn-lt"/>
              </a:rPr>
              <a:t>- Proverbs 12:26 </a:t>
            </a:r>
          </a:p>
        </p:txBody>
      </p:sp>
      <p:pic>
        <p:nvPicPr>
          <p:cNvPr id="37890" name="Picture 2" descr="group of people sitting on bench near trees dut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334000" cy="689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267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362200"/>
            <a:ext cx="7696201" cy="1325563"/>
          </a:xfrm>
        </p:spPr>
        <p:txBody>
          <a:bodyPr>
            <a:noAutofit/>
          </a:bodyPr>
          <a:lstStyle/>
          <a:p>
            <a:pPr algn="ctr"/>
            <a:r>
              <a:rPr lang="en-US" sz="5400" b="1" dirty="0">
                <a:latin typeface="+mn-lt"/>
              </a:rPr>
              <a:t>He who walks with wise men will be wise, But the companion of fools will be destroyed.</a:t>
            </a:r>
            <a:br>
              <a:rPr lang="en-US" sz="5400" b="1" dirty="0">
                <a:latin typeface="+mn-lt"/>
              </a:rPr>
            </a:br>
            <a:r>
              <a:rPr lang="en-US" sz="5400" b="1" dirty="0">
                <a:latin typeface="+mn-lt"/>
              </a:rPr>
              <a:t>- Proverbs 13:20 NKJV  </a:t>
            </a:r>
          </a:p>
        </p:txBody>
      </p:sp>
      <p:pic>
        <p:nvPicPr>
          <p:cNvPr id="41986" name="Picture 2" descr="woman hugged another woma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96201" y="-1"/>
            <a:ext cx="4495800" cy="689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362200"/>
            <a:ext cx="7696201" cy="1325563"/>
          </a:xfrm>
        </p:spPr>
        <p:txBody>
          <a:bodyPr>
            <a:noAutofit/>
          </a:bodyPr>
          <a:lstStyle/>
          <a:p>
            <a:pPr algn="ctr"/>
            <a:r>
              <a:rPr lang="en-US" sz="5400" b="1" dirty="0">
                <a:latin typeface="+mn-lt"/>
              </a:rPr>
              <a:t>He who walks with wise men will be wise, But the companion of fools will be destroyed.</a:t>
            </a:r>
            <a:br>
              <a:rPr lang="en-US" sz="5400" b="1" dirty="0">
                <a:latin typeface="+mn-lt"/>
              </a:rPr>
            </a:br>
            <a:r>
              <a:rPr lang="en-US" sz="5400" b="1" dirty="0">
                <a:latin typeface="+mn-lt"/>
              </a:rPr>
              <a:t>- Proverbs 13:20 NKJV </a:t>
            </a:r>
          </a:p>
        </p:txBody>
      </p:sp>
      <p:pic>
        <p:nvPicPr>
          <p:cNvPr id="41986" name="Picture 2" descr="woman hugged another woma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96201" y="-1"/>
            <a:ext cx="4495800" cy="689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503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arvard University Rankings, Tuition, Acceptance Rate, et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305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362200"/>
            <a:ext cx="7696201" cy="1325563"/>
          </a:xfrm>
        </p:spPr>
        <p:txBody>
          <a:bodyPr>
            <a:noAutofit/>
          </a:bodyPr>
          <a:lstStyle/>
          <a:p>
            <a:pPr algn="ctr"/>
            <a:r>
              <a:rPr lang="en-US" sz="5400" b="1" dirty="0">
                <a:latin typeface="+mn-lt"/>
              </a:rPr>
              <a:t>“Be yourself; everyone else is already taken.” </a:t>
            </a:r>
            <a:br>
              <a:rPr lang="en-US" sz="5400" b="1" dirty="0">
                <a:latin typeface="+mn-lt"/>
              </a:rPr>
            </a:br>
            <a:r>
              <a:rPr lang="en-US" sz="5400" b="1" dirty="0">
                <a:latin typeface="+mn-lt"/>
              </a:rPr>
              <a:t>- Oscar Wilde </a:t>
            </a:r>
          </a:p>
        </p:txBody>
      </p:sp>
      <p:pic>
        <p:nvPicPr>
          <p:cNvPr id="41986" name="Picture 2" descr="woman hugged another woma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96201" y="-1"/>
            <a:ext cx="4495800" cy="689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635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85496"/>
            <a:ext cx="7391400" cy="1325563"/>
          </a:xfrm>
        </p:spPr>
        <p:txBody>
          <a:bodyPr>
            <a:noAutofit/>
          </a:bodyPr>
          <a:lstStyle/>
          <a:p>
            <a:pPr algn="ctr"/>
            <a:r>
              <a:rPr lang="en-US" sz="4800" b="1" dirty="0">
                <a:latin typeface="+mn-lt"/>
              </a:rPr>
              <a:t>“There isn’t time, so brief is life, for bickering, apologies, heart burnings, callings to account. There is only time for loving, and but an instant, so to speak, for that.” </a:t>
            </a:r>
            <a:br>
              <a:rPr lang="en-US" sz="4800" b="1" dirty="0">
                <a:latin typeface="+mn-lt"/>
              </a:rPr>
            </a:br>
            <a:r>
              <a:rPr lang="en-US" sz="4800" b="1" dirty="0">
                <a:latin typeface="+mn-lt"/>
              </a:rPr>
              <a:t>- Mark Twain</a:t>
            </a:r>
          </a:p>
        </p:txBody>
      </p:sp>
      <p:pic>
        <p:nvPicPr>
          <p:cNvPr id="41986" name="Picture 2" descr="woman hugged another woma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96201" y="-1"/>
            <a:ext cx="4495800" cy="689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067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780810"/>
            <a:ext cx="6155267" cy="1325563"/>
          </a:xfrm>
        </p:spPr>
        <p:txBody>
          <a:bodyPr>
            <a:noAutofit/>
          </a:bodyPr>
          <a:lstStyle/>
          <a:p>
            <a:pPr algn="ctr"/>
            <a:endParaRPr lang="en-US" sz="4800" b="1" dirty="0">
              <a:latin typeface="+mn-lt"/>
            </a:endParaRPr>
          </a:p>
        </p:txBody>
      </p:sp>
      <p:pic>
        <p:nvPicPr>
          <p:cNvPr id="43010" name="Picture 2" descr="no trespassing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10200" cy="688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780810"/>
            <a:ext cx="6155267" cy="1325563"/>
          </a:xfrm>
        </p:spPr>
        <p:txBody>
          <a:bodyPr>
            <a:noAutofit/>
          </a:bodyPr>
          <a:lstStyle/>
          <a:p>
            <a:pPr algn="ctr"/>
            <a:r>
              <a:rPr lang="en-US" sz="5400" b="1" dirty="0">
                <a:latin typeface="+mn-lt"/>
              </a:rPr>
              <a:t>Your inner circle should be made up of mentally healthy people that will build you up. </a:t>
            </a:r>
            <a:br>
              <a:rPr lang="en-US" sz="5400" b="1" dirty="0">
                <a:latin typeface="+mn-lt"/>
              </a:rPr>
            </a:br>
            <a:endParaRPr lang="en-US" sz="5400" b="1" dirty="0">
              <a:latin typeface="+mn-lt"/>
            </a:endParaRPr>
          </a:p>
        </p:txBody>
      </p:sp>
      <p:pic>
        <p:nvPicPr>
          <p:cNvPr id="43010" name="Picture 2" descr="no trespassing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10200" cy="688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012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780810"/>
            <a:ext cx="6155267" cy="1325563"/>
          </a:xfrm>
        </p:spPr>
        <p:txBody>
          <a:bodyPr>
            <a:noAutofit/>
          </a:bodyPr>
          <a:lstStyle/>
          <a:p>
            <a:pPr algn="ctr"/>
            <a:r>
              <a:rPr lang="en-US" sz="5400" b="1" dirty="0">
                <a:latin typeface="+mn-lt"/>
              </a:rPr>
              <a:t>As iron sharpens iron, So a man sharpens the countenance of his friend.</a:t>
            </a:r>
            <a:br>
              <a:rPr lang="en-US" sz="5400" b="1" dirty="0">
                <a:latin typeface="+mn-lt"/>
              </a:rPr>
            </a:br>
            <a:r>
              <a:rPr lang="en-US" sz="5400" b="1" dirty="0">
                <a:latin typeface="+mn-lt"/>
              </a:rPr>
              <a:t>- Proverbs 27:17 NKJV </a:t>
            </a:r>
            <a:br>
              <a:rPr lang="en-US" sz="5400" b="1" dirty="0">
                <a:latin typeface="+mn-lt"/>
              </a:rPr>
            </a:br>
            <a:endParaRPr lang="en-US" sz="5400" b="1" dirty="0">
              <a:latin typeface="+mn-lt"/>
            </a:endParaRPr>
          </a:p>
        </p:txBody>
      </p:sp>
      <p:pic>
        <p:nvPicPr>
          <p:cNvPr id="43010" name="Picture 2" descr="no trespassing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10200" cy="688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694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6866" name="Picture 2" descr="two persons forming love finge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78566" y="128569"/>
            <a:ext cx="8034867" cy="1754326"/>
          </a:xfrm>
          <a:prstGeom prst="rect">
            <a:avLst/>
          </a:prstGeom>
          <a:solidFill>
            <a:schemeClr val="bg1">
              <a:alpha val="77000"/>
            </a:schemeClr>
          </a:solidFill>
        </p:spPr>
        <p:txBody>
          <a:bodyPr wrap="square" rtlCol="0">
            <a:spAutoFit/>
          </a:bodyPr>
          <a:lstStyle/>
          <a:p>
            <a:pPr lvl="0" algn="ctr" eaLnBrk="1" fontAlgn="auto" hangingPunct="1">
              <a:spcBef>
                <a:spcPts val="0"/>
              </a:spcBef>
              <a:spcAft>
                <a:spcPts val="0"/>
              </a:spcAft>
              <a:defRPr/>
            </a:pPr>
            <a:r>
              <a:rPr lang="en-US" sz="5400" b="1" dirty="0">
                <a:solidFill>
                  <a:srgbClr val="0070C0"/>
                </a:solidFill>
                <a:latin typeface="+mn-lt"/>
              </a:rPr>
              <a:t>3. Chose friends that have similar values.</a:t>
            </a:r>
          </a:p>
        </p:txBody>
      </p:sp>
    </p:spTree>
    <p:extLst>
      <p:ext uri="{BB962C8B-B14F-4D97-AF65-F5344CB8AC3E}">
        <p14:creationId xmlns:p14="http://schemas.microsoft.com/office/powerpoint/2010/main" val="32117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7086600" cy="1325563"/>
          </a:xfrm>
        </p:spPr>
        <p:txBody>
          <a:bodyPr>
            <a:noAutofit/>
          </a:bodyPr>
          <a:lstStyle/>
          <a:p>
            <a:pPr algn="ctr"/>
            <a:r>
              <a:rPr lang="en-US" sz="4800" b="1" dirty="0">
                <a:latin typeface="+mn-lt"/>
              </a:rPr>
              <a:t>Do not speak strong words to a man who laughs at the truth, or he will hate you. Speak strong words to a wise man, and he will love you.</a:t>
            </a:r>
            <a:br>
              <a:rPr lang="en-US" sz="4800" b="1" dirty="0">
                <a:latin typeface="+mn-lt"/>
              </a:rPr>
            </a:br>
            <a:r>
              <a:rPr lang="en-US" sz="4800" b="1" dirty="0">
                <a:latin typeface="+mn-lt"/>
              </a:rPr>
              <a:t>- Proverbs 9:8 NLV</a:t>
            </a:r>
          </a:p>
        </p:txBody>
      </p:sp>
      <p:pic>
        <p:nvPicPr>
          <p:cNvPr id="47106" name="Picture 2" descr="man in gray hoodie with red heart on his hea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24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7086600" cy="1325563"/>
          </a:xfrm>
        </p:spPr>
        <p:txBody>
          <a:bodyPr>
            <a:noAutofit/>
          </a:bodyPr>
          <a:lstStyle/>
          <a:p>
            <a:pPr algn="ctr"/>
            <a:r>
              <a:rPr lang="en-US" sz="4800" b="1" dirty="0">
                <a:latin typeface="+mn-lt"/>
              </a:rPr>
              <a:t>Do not speak strong words to a man who laughs at the truth, or he will hate you. Speak strong words to a wise man, and he will love you.</a:t>
            </a:r>
            <a:br>
              <a:rPr lang="en-US" sz="4800" b="1" dirty="0">
                <a:latin typeface="+mn-lt"/>
              </a:rPr>
            </a:br>
            <a:r>
              <a:rPr lang="en-US" sz="4800" b="1" dirty="0">
                <a:latin typeface="+mn-lt"/>
              </a:rPr>
              <a:t>- Proverbs 9:8 NLV</a:t>
            </a:r>
          </a:p>
        </p:txBody>
      </p:sp>
      <p:pic>
        <p:nvPicPr>
          <p:cNvPr id="47106" name="Picture 2" descr="man in gray hoodie with red heart on his hea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784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0178" name="Picture 2" descr="eggs on tra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44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0178" name="Picture 2" descr="eggs on tra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25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2895600"/>
            <a:ext cx="6019800" cy="1325563"/>
          </a:xfrm>
        </p:spPr>
        <p:txBody>
          <a:bodyPr>
            <a:noAutofit/>
          </a:bodyPr>
          <a:lstStyle/>
          <a:p>
            <a:r>
              <a:rPr lang="en-US" b="1" dirty="0">
                <a:latin typeface="+mn-lt"/>
              </a:rPr>
              <a:t>1. </a:t>
            </a:r>
            <a:r>
              <a:rPr lang="en-US" b="1" dirty="0">
                <a:solidFill>
                  <a:srgbClr val="0070C0"/>
                </a:solidFill>
                <a:latin typeface="+mn-lt"/>
              </a:rPr>
              <a:t>Social connections </a:t>
            </a:r>
            <a:r>
              <a:rPr lang="en-US" b="1" dirty="0">
                <a:latin typeface="+mn-lt"/>
              </a:rPr>
              <a:t>are really good for us, and loneliness kills. Those that are more socially connected to family, friends, and community are happier, they’re physically healthier, and they live longer.  </a:t>
            </a:r>
            <a:br>
              <a:rPr lang="en-US" b="1" dirty="0">
                <a:latin typeface="+mn-lt"/>
              </a:rPr>
            </a:br>
            <a:endParaRPr lang="en-US" b="1" dirty="0">
              <a:latin typeface="+mn-lt"/>
            </a:endParaRPr>
          </a:p>
        </p:txBody>
      </p:sp>
      <p:pic>
        <p:nvPicPr>
          <p:cNvPr id="1026" name="Picture 2" descr="red concrete building low-angle photograph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181600" cy="690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47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1600200"/>
            <a:ext cx="6019800" cy="1325563"/>
          </a:xfrm>
        </p:spPr>
        <p:txBody>
          <a:bodyPr>
            <a:noAutofit/>
          </a:bodyPr>
          <a:lstStyle/>
          <a:p>
            <a:pPr algn="ctr"/>
            <a:r>
              <a:rPr lang="en-US" sz="5400" b="1" dirty="0">
                <a:solidFill>
                  <a:srgbClr val="0070C0"/>
                </a:solidFill>
                <a:latin typeface="+mn-lt"/>
              </a:rPr>
              <a:t>4. It is better to be interested than interesting.</a:t>
            </a:r>
            <a:endParaRPr lang="en-US" sz="5400" dirty="0">
              <a:solidFill>
                <a:srgbClr val="0070C0"/>
              </a:solidFill>
              <a:latin typeface="+mn-lt"/>
            </a:endParaRPr>
          </a:p>
        </p:txBody>
      </p:sp>
      <p:pic>
        <p:nvPicPr>
          <p:cNvPr id="53250" name="Picture 2" descr="brown concrete building and houses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1447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31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2103437"/>
            <a:ext cx="6019800" cy="1325563"/>
          </a:xfrm>
        </p:spPr>
        <p:txBody>
          <a:bodyPr>
            <a:noAutofit/>
          </a:bodyPr>
          <a:lstStyle/>
          <a:p>
            <a:pPr algn="ctr"/>
            <a:r>
              <a:rPr lang="en-US" sz="5400" b="1" dirty="0">
                <a:latin typeface="+mn-lt"/>
              </a:rPr>
              <a:t>“It takes a long time to grow an old friend.”</a:t>
            </a:r>
            <a:br>
              <a:rPr lang="en-US" sz="5400" b="1" dirty="0">
                <a:latin typeface="+mn-lt"/>
              </a:rPr>
            </a:br>
            <a:r>
              <a:rPr lang="en-US" sz="5400" b="1" dirty="0">
                <a:latin typeface="+mn-lt"/>
              </a:rPr>
              <a:t>- John Leonard  </a:t>
            </a:r>
          </a:p>
        </p:txBody>
      </p:sp>
      <p:pic>
        <p:nvPicPr>
          <p:cNvPr id="53250" name="Picture 2" descr="brown concrete building and houses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1447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627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0"/>
            <a:ext cx="4876800" cy="1325563"/>
          </a:xfrm>
        </p:spPr>
        <p:txBody>
          <a:bodyPr>
            <a:noAutofit/>
          </a:bodyPr>
          <a:lstStyle/>
          <a:p>
            <a:pPr algn="ctr"/>
            <a:r>
              <a:rPr lang="en-US" sz="5400" b="1" dirty="0">
                <a:solidFill>
                  <a:srgbClr val="0070C0"/>
                </a:solidFill>
                <a:latin typeface="+mn-lt"/>
              </a:rPr>
              <a:t>5. Have good communication.</a:t>
            </a:r>
            <a:br>
              <a:rPr lang="en-US" sz="5400" b="1" dirty="0">
                <a:solidFill>
                  <a:srgbClr val="0070C0"/>
                </a:solidFill>
                <a:latin typeface="+mn-lt"/>
              </a:rPr>
            </a:br>
            <a:endParaRPr lang="en-US" sz="5400" b="1" dirty="0">
              <a:solidFill>
                <a:srgbClr val="0070C0"/>
              </a:solidFill>
              <a:latin typeface="+mn-lt"/>
            </a:endParaRPr>
          </a:p>
        </p:txBody>
      </p:sp>
      <p:pic>
        <p:nvPicPr>
          <p:cNvPr id="55298" name="Picture 2" descr="green wall decor behind green cactus in p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05600" y="-1"/>
            <a:ext cx="54864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40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0"/>
            <a:ext cx="4876800" cy="1325563"/>
          </a:xfrm>
        </p:spPr>
        <p:txBody>
          <a:bodyPr>
            <a:noAutofit/>
          </a:bodyPr>
          <a:lstStyle/>
          <a:p>
            <a:pPr algn="ctr"/>
            <a:r>
              <a:rPr lang="en-US" sz="5400" b="1" dirty="0">
                <a:solidFill>
                  <a:srgbClr val="0070C0"/>
                </a:solidFill>
                <a:latin typeface="+mn-lt"/>
              </a:rPr>
              <a:t>5. Have good communication.</a:t>
            </a:r>
            <a:br>
              <a:rPr lang="en-US" sz="5400" b="1" dirty="0">
                <a:solidFill>
                  <a:srgbClr val="0070C0"/>
                </a:solidFill>
                <a:latin typeface="+mn-lt"/>
              </a:rPr>
            </a:br>
            <a:endParaRPr lang="en-US" sz="5400" b="1" dirty="0">
              <a:solidFill>
                <a:srgbClr val="0070C0"/>
              </a:solidFill>
              <a:latin typeface="+mn-lt"/>
            </a:endParaRPr>
          </a:p>
        </p:txBody>
      </p:sp>
      <p:pic>
        <p:nvPicPr>
          <p:cNvPr id="55298" name="Picture 2" descr="green wall decor behind green cactus in p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05600" y="-1"/>
            <a:ext cx="54864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3494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8370" name="Picture 2" descr="brown tree bark during sunris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122903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9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0418" name="Picture 2" descr="Apple AirPods on white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66" y="0"/>
            <a:ext cx="1218353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762000"/>
            <a:ext cx="6705600" cy="5909310"/>
          </a:xfrm>
          <a:prstGeom prst="rect">
            <a:avLst/>
          </a:prstGeom>
          <a:noFill/>
        </p:spPr>
        <p:txBody>
          <a:bodyPr wrap="square" rtlCol="0">
            <a:spAutoFit/>
          </a:bodyPr>
          <a:lstStyle/>
          <a:p>
            <a:r>
              <a:rPr lang="en-US" sz="5400" b="1" dirty="0">
                <a:latin typeface="+mn-lt"/>
              </a:rPr>
              <a:t>Listen to counsel and receive instruction, That you may be wise in your latter days. </a:t>
            </a:r>
          </a:p>
          <a:p>
            <a:r>
              <a:rPr lang="en-US" sz="5400" b="1" dirty="0">
                <a:latin typeface="+mn-lt"/>
              </a:rPr>
              <a:t>- Proverbs 19:20  NKJV</a:t>
            </a:r>
          </a:p>
          <a:p>
            <a:endParaRPr lang="en-US" sz="5400" b="1" dirty="0">
              <a:latin typeface="+mn-lt"/>
            </a:endParaRPr>
          </a:p>
        </p:txBody>
      </p:sp>
    </p:spTree>
    <p:extLst>
      <p:ext uri="{BB962C8B-B14F-4D97-AF65-F5344CB8AC3E}">
        <p14:creationId xmlns:p14="http://schemas.microsoft.com/office/powerpoint/2010/main" val="420365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42" name="Picture 2" descr="Sticky Note With Apolog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87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24200" y="1642855"/>
            <a:ext cx="7467600" cy="923330"/>
          </a:xfrm>
          <a:prstGeom prst="rect">
            <a:avLst/>
          </a:prstGeom>
          <a:solidFill>
            <a:schemeClr val="bg1">
              <a:alpha val="56000"/>
            </a:schemeClr>
          </a:solidFill>
        </p:spPr>
        <p:txBody>
          <a:bodyPr wrap="square" rtlCol="0">
            <a:spAutoFit/>
          </a:bodyPr>
          <a:lstStyle/>
          <a:p>
            <a:r>
              <a:rPr lang="en-US" sz="5400" b="1" dirty="0">
                <a:solidFill>
                  <a:srgbClr val="0070C0"/>
                </a:solidFill>
                <a:latin typeface="+mn-lt"/>
              </a:rPr>
              <a:t>6. Be willing to apologize</a:t>
            </a:r>
          </a:p>
        </p:txBody>
      </p:sp>
    </p:spTree>
    <p:extLst>
      <p:ext uri="{BB962C8B-B14F-4D97-AF65-F5344CB8AC3E}">
        <p14:creationId xmlns:p14="http://schemas.microsoft.com/office/powerpoint/2010/main" val="211512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2466" name="Picture 2" descr="red heart illustr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86400" y="365126"/>
            <a:ext cx="7010400" cy="5262979"/>
          </a:xfrm>
          <a:prstGeom prst="rect">
            <a:avLst/>
          </a:prstGeom>
          <a:noFill/>
        </p:spPr>
        <p:txBody>
          <a:bodyPr wrap="square" rtlCol="0">
            <a:spAutoFit/>
          </a:bodyPr>
          <a:lstStyle/>
          <a:p>
            <a:r>
              <a:rPr lang="en-US" sz="4800" b="1" dirty="0">
                <a:solidFill>
                  <a:schemeClr val="bg1"/>
                </a:solidFill>
                <a:latin typeface="+mn-lt"/>
              </a:rPr>
              <a:t>And be kind to one another, tenderhearted, forgiving one another, even as God in Christ forgave you. </a:t>
            </a:r>
          </a:p>
          <a:p>
            <a:pPr algn="ctr"/>
            <a:r>
              <a:rPr lang="en-US" sz="4800" b="1" dirty="0">
                <a:solidFill>
                  <a:schemeClr val="bg1"/>
                </a:solidFill>
                <a:latin typeface="+mn-lt"/>
              </a:rPr>
              <a:t>- Ephesians 4:32 NKJV </a:t>
            </a:r>
          </a:p>
          <a:p>
            <a:pPr algn="ctr"/>
            <a:endParaRPr lang="en-US" sz="4800" b="1" dirty="0">
              <a:solidFill>
                <a:schemeClr val="bg1"/>
              </a:solidFill>
              <a:latin typeface="+mn-lt"/>
            </a:endParaRPr>
          </a:p>
        </p:txBody>
      </p:sp>
    </p:spTree>
    <p:extLst>
      <p:ext uri="{BB962C8B-B14F-4D97-AF65-F5344CB8AC3E}">
        <p14:creationId xmlns:p14="http://schemas.microsoft.com/office/powerpoint/2010/main" val="256741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6629400" cy="1325563"/>
          </a:xfrm>
        </p:spPr>
        <p:txBody>
          <a:bodyPr>
            <a:noAutofit/>
          </a:bodyPr>
          <a:lstStyle/>
          <a:p>
            <a:pPr algn="ctr"/>
            <a:r>
              <a:rPr lang="en-US" sz="4800" b="1" dirty="0">
                <a:latin typeface="+mn-lt"/>
              </a:rPr>
              <a:t>“Remember not only to say the right thing in the right place but far more difficult still, to leave unsaid the wrong thing at the tempting moment.”</a:t>
            </a:r>
            <a:br>
              <a:rPr lang="en-US" sz="4800" b="1" dirty="0">
                <a:latin typeface="+mn-lt"/>
              </a:rPr>
            </a:br>
            <a:r>
              <a:rPr lang="en-US" sz="4800" b="1" dirty="0">
                <a:latin typeface="+mn-lt"/>
              </a:rPr>
              <a:t>- Benjamin Franklin </a:t>
            </a:r>
            <a:br>
              <a:rPr lang="en-US" sz="4800" b="1" dirty="0">
                <a:latin typeface="+mn-lt"/>
              </a:rPr>
            </a:br>
            <a:endParaRPr lang="en-US" sz="4800" b="1" dirty="0">
              <a:latin typeface="+mn-lt"/>
            </a:endParaRPr>
          </a:p>
        </p:txBody>
      </p:sp>
      <p:pic>
        <p:nvPicPr>
          <p:cNvPr id="63490" name="Picture 2" descr="red heart and man hanging draw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11533"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17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0096" y="2086504"/>
            <a:ext cx="6851904" cy="1325563"/>
          </a:xfrm>
        </p:spPr>
        <p:txBody>
          <a:bodyPr>
            <a:noAutofit/>
          </a:bodyPr>
          <a:lstStyle/>
          <a:p>
            <a:pPr algn="ctr"/>
            <a:r>
              <a:rPr lang="en-US" sz="5400" b="1" dirty="0">
                <a:latin typeface="+mn-lt"/>
              </a:rPr>
              <a:t>A friend loves at all times, And a brother is born for adversity.</a:t>
            </a:r>
            <a:br>
              <a:rPr lang="en-US" sz="5400" b="1" dirty="0">
                <a:latin typeface="+mn-lt"/>
              </a:rPr>
            </a:br>
            <a:r>
              <a:rPr lang="en-US" sz="5400" b="1" dirty="0">
                <a:latin typeface="+mn-lt"/>
              </a:rPr>
              <a:t>- Proverbs 17:17 NKJV</a:t>
            </a:r>
          </a:p>
        </p:txBody>
      </p:sp>
      <p:pic>
        <p:nvPicPr>
          <p:cNvPr id="65538" name="Picture 2" descr="Human Hands Forming Heart on White Sur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400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30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3657600"/>
            <a:ext cx="6019800" cy="1325563"/>
          </a:xfrm>
        </p:spPr>
        <p:txBody>
          <a:bodyPr>
            <a:noAutofit/>
          </a:bodyPr>
          <a:lstStyle/>
          <a:p>
            <a:pPr lvl="0" defTabSz="914400">
              <a:lnSpc>
                <a:spcPct val="100000"/>
              </a:lnSpc>
              <a:spcBef>
                <a:spcPts val="0"/>
              </a:spcBef>
              <a:defRPr/>
            </a:pPr>
            <a:r>
              <a:rPr lang="en-US" sz="4800" b="1" dirty="0">
                <a:latin typeface="+mn-lt"/>
              </a:rPr>
              <a:t>2. It’s not the number of friends that you have, but the </a:t>
            </a:r>
            <a:r>
              <a:rPr lang="en-US" sz="4800" b="1" dirty="0">
                <a:solidFill>
                  <a:srgbClr val="0070C0"/>
                </a:solidFill>
                <a:latin typeface="+mn-lt"/>
              </a:rPr>
              <a:t>quality</a:t>
            </a:r>
            <a:r>
              <a:rPr lang="en-US" sz="4800" b="1" dirty="0">
                <a:latin typeface="+mn-lt"/>
              </a:rPr>
              <a:t> of your close </a:t>
            </a:r>
            <a:r>
              <a:rPr lang="en-US" sz="4800" b="1" dirty="0">
                <a:solidFill>
                  <a:srgbClr val="0070C0"/>
                </a:solidFill>
                <a:latin typeface="+mn-lt"/>
              </a:rPr>
              <a:t>relationships</a:t>
            </a:r>
            <a:r>
              <a:rPr lang="en-US" sz="4800" b="1" dirty="0">
                <a:latin typeface="+mn-lt"/>
              </a:rPr>
              <a:t>.</a:t>
            </a:r>
            <a:br>
              <a:rPr lang="en-US" sz="4800" b="1" dirty="0">
                <a:latin typeface="+mn-lt"/>
              </a:rPr>
            </a:br>
            <a:br>
              <a:rPr lang="en-US" sz="4800" b="1" dirty="0">
                <a:latin typeface="+mn-lt"/>
              </a:rPr>
            </a:br>
            <a:br>
              <a:rPr lang="en-US" sz="4800" b="1" dirty="0">
                <a:latin typeface="+mn-lt"/>
              </a:rPr>
            </a:br>
            <a:br>
              <a:rPr lang="en-US" sz="4800" b="1" dirty="0">
                <a:latin typeface="+mn-lt"/>
              </a:rPr>
            </a:br>
            <a:endParaRPr lang="en-US" sz="4800" b="1" dirty="0">
              <a:latin typeface="+mn-lt"/>
            </a:endParaRPr>
          </a:p>
        </p:txBody>
      </p:sp>
      <p:pic>
        <p:nvPicPr>
          <p:cNvPr id="1026" name="Picture 2" descr="red concrete building low-angle photograph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181600" cy="690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952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6562" name="Picture 2" descr="don't give up. You are not alone, you matter signage on metal fen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24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0"/>
            <a:ext cx="6400800" cy="1325563"/>
          </a:xfrm>
        </p:spPr>
        <p:txBody>
          <a:bodyPr>
            <a:noAutofit/>
          </a:bodyPr>
          <a:lstStyle/>
          <a:p>
            <a:pPr algn="ctr"/>
            <a:r>
              <a:rPr lang="en-US" sz="5400" b="1" dirty="0">
                <a:latin typeface="+mn-lt"/>
              </a:rPr>
              <a:t>Learning to put yourself in someone else’s shoes is a great skill to have in life. </a:t>
            </a:r>
          </a:p>
        </p:txBody>
      </p:sp>
      <p:pic>
        <p:nvPicPr>
          <p:cNvPr id="67586" name="Picture 2" descr="person holding pair of brown leather sho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1"/>
            <a:ext cx="4555067" cy="683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31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0"/>
            <a:ext cx="6400800" cy="1325563"/>
          </a:xfrm>
        </p:spPr>
        <p:txBody>
          <a:bodyPr>
            <a:noAutofit/>
          </a:bodyPr>
          <a:lstStyle/>
          <a:p>
            <a:pPr algn="ctr"/>
            <a:r>
              <a:rPr lang="en-US" sz="5400" b="1" dirty="0">
                <a:latin typeface="+mn-lt"/>
              </a:rPr>
              <a:t>Learning to put yourself in someone else’s shoes is a great skill to have in life. </a:t>
            </a:r>
          </a:p>
        </p:txBody>
      </p:sp>
      <p:pic>
        <p:nvPicPr>
          <p:cNvPr id="67586" name="Picture 2" descr="person holding pair of brown leather sho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1"/>
            <a:ext cx="4555067" cy="683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1253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9" y="2971800"/>
            <a:ext cx="6668785" cy="1325563"/>
          </a:xfrm>
        </p:spPr>
        <p:txBody>
          <a:bodyPr>
            <a:noAutofit/>
          </a:bodyPr>
          <a:lstStyle/>
          <a:p>
            <a:pPr algn="ctr"/>
            <a:r>
              <a:rPr lang="en-US" sz="5400" b="1" dirty="0">
                <a:latin typeface="+mn-lt"/>
              </a:rPr>
              <a:t>But God demonstrates His own love toward us, in that while we were still sinners, Christ died for us. </a:t>
            </a:r>
            <a:br>
              <a:rPr lang="en-US" sz="5400" b="1" dirty="0">
                <a:latin typeface="+mn-lt"/>
              </a:rPr>
            </a:br>
            <a:r>
              <a:rPr lang="en-US" sz="5400" b="1" dirty="0">
                <a:latin typeface="+mn-lt"/>
              </a:rPr>
              <a:t>- Romans 5:8 NKJV</a:t>
            </a:r>
            <a:br>
              <a:rPr lang="en-US" sz="5400" b="1" dirty="0">
                <a:latin typeface="+mn-lt"/>
              </a:rPr>
            </a:br>
            <a:endParaRPr lang="en-US" sz="5400" b="1" dirty="0">
              <a:latin typeface="+mn-lt"/>
            </a:endParaRPr>
          </a:p>
        </p:txBody>
      </p:sp>
      <p:pic>
        <p:nvPicPr>
          <p:cNvPr id="68610" name="Picture 2" descr="love one another chalk written on concrete flo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1447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34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66218"/>
            <a:ext cx="7616950" cy="1325563"/>
          </a:xfrm>
        </p:spPr>
        <p:txBody>
          <a:bodyPr>
            <a:noAutofit/>
          </a:bodyPr>
          <a:lstStyle/>
          <a:p>
            <a:pPr algn="ctr"/>
            <a:r>
              <a:rPr lang="en-US" sz="5400" b="1" dirty="0">
                <a:latin typeface="+mn-lt"/>
              </a:rPr>
              <a:t>Jesus understands every weakness of ours, because he was tempted in every way that we are. But he did not sin! </a:t>
            </a:r>
            <a:br>
              <a:rPr lang="en-US" sz="5400" b="1" dirty="0">
                <a:latin typeface="+mn-lt"/>
              </a:rPr>
            </a:br>
            <a:r>
              <a:rPr lang="en-US" sz="5400" b="1" dirty="0">
                <a:latin typeface="+mn-lt"/>
              </a:rPr>
              <a:t>- Hebrews 4:15 CEV</a:t>
            </a:r>
            <a:br>
              <a:rPr lang="en-US" sz="5400" b="1" dirty="0">
                <a:latin typeface="+mn-lt"/>
              </a:rPr>
            </a:br>
            <a:endParaRPr lang="en-US" sz="5400" b="1" dirty="0">
              <a:latin typeface="+mn-lt"/>
            </a:endParaRPr>
          </a:p>
        </p:txBody>
      </p:sp>
      <p:pic>
        <p:nvPicPr>
          <p:cNvPr id="70658" name="Picture 2" descr="white and black ceramic cup filled with brown liquid on brown wooden suf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16951" y="0"/>
            <a:ext cx="45750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80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95400"/>
            <a:ext cx="8305800" cy="1325563"/>
          </a:xfrm>
        </p:spPr>
        <p:txBody>
          <a:bodyPr>
            <a:noAutofit/>
          </a:bodyPr>
          <a:lstStyle/>
          <a:p>
            <a:pPr lvl="0" algn="ctr" defTabSz="914400">
              <a:lnSpc>
                <a:spcPct val="100000"/>
              </a:lnSpc>
              <a:spcBef>
                <a:spcPts val="0"/>
              </a:spcBef>
              <a:defRPr/>
            </a:pPr>
            <a:r>
              <a:rPr lang="en-US" sz="5400" b="1">
                <a:latin typeface="+mn-lt"/>
              </a:rPr>
              <a:t>Life is hard, but consider this small sampling of what Jesus went through:</a:t>
            </a:r>
            <a:endParaRPr lang="en-US" sz="5400" b="1" dirty="0">
              <a:latin typeface="+mn-lt"/>
            </a:endParaRPr>
          </a:p>
        </p:txBody>
      </p:sp>
      <p:pic>
        <p:nvPicPr>
          <p:cNvPr id="71682" name="Picture 2" descr="body of wate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05801" y="-1"/>
            <a:ext cx="3886200" cy="692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64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95400"/>
            <a:ext cx="8305800" cy="1325563"/>
          </a:xfrm>
        </p:spPr>
        <p:txBody>
          <a:bodyPr>
            <a:noAutofit/>
          </a:bodyPr>
          <a:lstStyle/>
          <a:p>
            <a:pPr lvl="0" algn="ctr"/>
            <a:r>
              <a:rPr lang="en-US" sz="6000" b="1" dirty="0">
                <a:latin typeface="+mn-lt"/>
              </a:rPr>
              <a:t>He was homeless </a:t>
            </a:r>
            <a:br>
              <a:rPr lang="en-US" sz="5400" b="1" dirty="0">
                <a:latin typeface="+mn-lt"/>
              </a:rPr>
            </a:br>
            <a:r>
              <a:rPr lang="en-US" dirty="0">
                <a:latin typeface="+mn-lt"/>
              </a:rPr>
              <a:t>- Matthew 8:20</a:t>
            </a:r>
          </a:p>
        </p:txBody>
      </p:sp>
      <p:pic>
        <p:nvPicPr>
          <p:cNvPr id="71682" name="Picture 2" descr="body of wate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05801" y="-1"/>
            <a:ext cx="3886200" cy="692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1842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95400"/>
            <a:ext cx="7162801" cy="1325563"/>
          </a:xfrm>
        </p:spPr>
        <p:txBody>
          <a:bodyPr>
            <a:noAutofit/>
          </a:bodyPr>
          <a:lstStyle/>
          <a:p>
            <a:pPr lvl="0" algn="ctr"/>
            <a:r>
              <a:rPr lang="en-US" sz="5400" b="1" dirty="0">
                <a:latin typeface="+mn-lt"/>
              </a:rPr>
              <a:t>His family thought he was crazy </a:t>
            </a:r>
            <a:br>
              <a:rPr lang="en-US" sz="5400" b="1" dirty="0">
                <a:latin typeface="+mn-lt"/>
              </a:rPr>
            </a:br>
            <a:endParaRPr lang="en-US" sz="5400" dirty="0">
              <a:latin typeface="+mn-lt"/>
            </a:endParaRPr>
          </a:p>
        </p:txBody>
      </p:sp>
      <p:pic>
        <p:nvPicPr>
          <p:cNvPr id="71682" name="Picture 2" descr="body of wate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05801" y="-1"/>
            <a:ext cx="3886200" cy="69213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599" y="2362200"/>
            <a:ext cx="6096000" cy="1446550"/>
          </a:xfrm>
          <a:prstGeom prst="rect">
            <a:avLst/>
          </a:prstGeom>
          <a:noFill/>
        </p:spPr>
        <p:txBody>
          <a:bodyPr wrap="square" rtlCol="0">
            <a:spAutoFit/>
          </a:bodyPr>
          <a:lstStyle/>
          <a:p>
            <a:pPr algn="ctr"/>
            <a:r>
              <a:rPr lang="en-US" sz="4400" dirty="0">
                <a:latin typeface="+mn-lt"/>
              </a:rPr>
              <a:t>- Matt. 12:46; Mk. 3:21; Jn. 7:5</a:t>
            </a:r>
          </a:p>
        </p:txBody>
      </p:sp>
    </p:spTree>
    <p:extLst>
      <p:ext uri="{BB962C8B-B14F-4D97-AF65-F5344CB8AC3E}">
        <p14:creationId xmlns:p14="http://schemas.microsoft.com/office/powerpoint/2010/main" val="375841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95400"/>
            <a:ext cx="8305800" cy="1325563"/>
          </a:xfrm>
        </p:spPr>
        <p:txBody>
          <a:bodyPr>
            <a:noAutofit/>
          </a:bodyPr>
          <a:lstStyle/>
          <a:p>
            <a:pPr lvl="0" algn="ctr"/>
            <a:r>
              <a:rPr lang="en-US" sz="4800" b="1" dirty="0">
                <a:latin typeface="+mn-lt"/>
              </a:rPr>
              <a:t>His best friends turned their back on him </a:t>
            </a:r>
            <a:br>
              <a:rPr lang="en-US" sz="4800" b="1" dirty="0">
                <a:latin typeface="+mn-lt"/>
              </a:rPr>
            </a:br>
            <a:r>
              <a:rPr lang="en-US" sz="4800" dirty="0">
                <a:latin typeface="+mn-lt"/>
              </a:rPr>
              <a:t>- Matthew 26:56</a:t>
            </a:r>
          </a:p>
        </p:txBody>
      </p:sp>
      <p:pic>
        <p:nvPicPr>
          <p:cNvPr id="71682" name="Picture 2" descr="body of wate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05801" y="-1"/>
            <a:ext cx="3886200" cy="692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268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95400"/>
            <a:ext cx="8305800" cy="1325563"/>
          </a:xfrm>
        </p:spPr>
        <p:txBody>
          <a:bodyPr>
            <a:noAutofit/>
          </a:bodyPr>
          <a:lstStyle/>
          <a:p>
            <a:pPr lvl="0" algn="ctr"/>
            <a:r>
              <a:rPr lang="en-US" sz="4800" b="1" dirty="0">
                <a:latin typeface="+mn-lt"/>
              </a:rPr>
              <a:t>One of his closest confidants sold him to be killed for pocket change </a:t>
            </a:r>
            <a:br>
              <a:rPr lang="en-US" sz="4800" b="1" dirty="0">
                <a:latin typeface="+mn-lt"/>
              </a:rPr>
            </a:br>
            <a:r>
              <a:rPr lang="en-US" sz="4800" dirty="0">
                <a:latin typeface="+mn-lt"/>
              </a:rPr>
              <a:t>- Matthew 26:46-50</a:t>
            </a:r>
          </a:p>
        </p:txBody>
      </p:sp>
      <p:pic>
        <p:nvPicPr>
          <p:cNvPr id="71682" name="Picture 2" descr="body of wate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05801" y="-1"/>
            <a:ext cx="3886200" cy="692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32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4343400"/>
            <a:ext cx="6248400" cy="1325563"/>
          </a:xfrm>
        </p:spPr>
        <p:txBody>
          <a:bodyPr>
            <a:noAutofit/>
          </a:bodyPr>
          <a:lstStyle/>
          <a:p>
            <a:pPr defTabSz="914400">
              <a:lnSpc>
                <a:spcPct val="100000"/>
              </a:lnSpc>
              <a:spcBef>
                <a:spcPts val="0"/>
              </a:spcBef>
              <a:defRPr/>
            </a:pPr>
            <a:r>
              <a:rPr lang="en-US" sz="4200" b="1" dirty="0">
                <a:latin typeface="+mn-lt"/>
              </a:rPr>
              <a:t>3. </a:t>
            </a:r>
            <a:r>
              <a:rPr lang="en-US" sz="4200" b="1" dirty="0">
                <a:solidFill>
                  <a:srgbClr val="0070C0"/>
                </a:solidFill>
                <a:latin typeface="+mn-lt"/>
              </a:rPr>
              <a:t>Good relationships </a:t>
            </a:r>
            <a:r>
              <a:rPr lang="en-US" sz="4200" b="1" dirty="0">
                <a:latin typeface="+mn-lt"/>
              </a:rPr>
              <a:t>don’t just protect our bodies; they protect our brains. People in relationships where they believe they can trust their partner in times of need had sharper cognitive abilities. </a:t>
            </a:r>
            <a:br>
              <a:rPr lang="en-US" b="1" dirty="0">
                <a:latin typeface="+mn-lt"/>
              </a:rPr>
            </a:br>
            <a:br>
              <a:rPr lang="en-US" b="1" dirty="0">
                <a:latin typeface="+mn-lt"/>
              </a:rPr>
            </a:br>
            <a:br>
              <a:rPr lang="en-US" b="1" dirty="0">
                <a:latin typeface="+mn-lt"/>
              </a:rPr>
            </a:br>
            <a:br>
              <a:rPr lang="en-US" b="1" dirty="0">
                <a:latin typeface="+mn-lt"/>
              </a:rPr>
            </a:br>
            <a:br>
              <a:rPr lang="en-US" b="1" dirty="0">
                <a:latin typeface="+mn-lt"/>
              </a:rPr>
            </a:br>
            <a:endParaRPr lang="en-US" b="1" dirty="0">
              <a:latin typeface="+mn-lt"/>
            </a:endParaRPr>
          </a:p>
        </p:txBody>
      </p:sp>
      <p:pic>
        <p:nvPicPr>
          <p:cNvPr id="1026" name="Picture 2" descr="red concrete building low-angle photograph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181600" cy="690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4604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95400"/>
            <a:ext cx="8305800" cy="1325563"/>
          </a:xfrm>
        </p:spPr>
        <p:txBody>
          <a:bodyPr>
            <a:noAutofit/>
          </a:bodyPr>
          <a:lstStyle/>
          <a:p>
            <a:pPr lvl="0" algn="ctr"/>
            <a:r>
              <a:rPr lang="en-US" sz="5400" b="1" dirty="0">
                <a:latin typeface="+mn-lt"/>
              </a:rPr>
              <a:t>He dealt with death </a:t>
            </a:r>
            <a:br>
              <a:rPr lang="en-US" sz="5400" b="1" dirty="0">
                <a:latin typeface="+mn-lt"/>
              </a:rPr>
            </a:br>
            <a:r>
              <a:rPr lang="en-US" sz="5400" dirty="0">
                <a:latin typeface="+mn-lt"/>
              </a:rPr>
              <a:t>- John 11:1-45</a:t>
            </a:r>
          </a:p>
        </p:txBody>
      </p:sp>
      <p:pic>
        <p:nvPicPr>
          <p:cNvPr id="71682" name="Picture 2" descr="body of wate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05801" y="-1"/>
            <a:ext cx="3886200" cy="692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0769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95400"/>
            <a:ext cx="8305800" cy="1325563"/>
          </a:xfrm>
        </p:spPr>
        <p:txBody>
          <a:bodyPr>
            <a:noAutofit/>
          </a:bodyPr>
          <a:lstStyle/>
          <a:p>
            <a:pPr lvl="0" algn="ctr"/>
            <a:r>
              <a:rPr lang="en-US" sz="5400" b="1" dirty="0">
                <a:latin typeface="+mn-lt"/>
              </a:rPr>
              <a:t>He endured gossip and slander </a:t>
            </a:r>
            <a:br>
              <a:rPr lang="en-US" sz="5400" b="1" dirty="0">
                <a:latin typeface="+mn-lt"/>
              </a:rPr>
            </a:br>
            <a:r>
              <a:rPr lang="en-US" sz="5400" dirty="0">
                <a:latin typeface="+mn-lt"/>
              </a:rPr>
              <a:t>-  Matthew 12:24; John 8:52</a:t>
            </a:r>
          </a:p>
        </p:txBody>
      </p:sp>
      <p:pic>
        <p:nvPicPr>
          <p:cNvPr id="71682" name="Picture 2" descr="body of wate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05801" y="-1"/>
            <a:ext cx="3886200" cy="692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2333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95400"/>
            <a:ext cx="8305800" cy="1325563"/>
          </a:xfrm>
        </p:spPr>
        <p:txBody>
          <a:bodyPr>
            <a:noAutofit/>
          </a:bodyPr>
          <a:lstStyle/>
          <a:p>
            <a:pPr lvl="0" algn="ctr"/>
            <a:r>
              <a:rPr lang="en-US" sz="5400" b="1" dirty="0">
                <a:latin typeface="+mn-lt"/>
              </a:rPr>
              <a:t>He was shamed publicly</a:t>
            </a:r>
            <a:br>
              <a:rPr lang="en-US" sz="5400" b="1" dirty="0">
                <a:latin typeface="+mn-lt"/>
              </a:rPr>
            </a:br>
            <a:r>
              <a:rPr lang="en-US" sz="5400" dirty="0">
                <a:latin typeface="+mn-lt"/>
              </a:rPr>
              <a:t>-  Mark 14:65</a:t>
            </a:r>
          </a:p>
        </p:txBody>
      </p:sp>
      <p:pic>
        <p:nvPicPr>
          <p:cNvPr id="71682" name="Picture 2" descr="body of wate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05801" y="-1"/>
            <a:ext cx="3886200" cy="692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3084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95400"/>
            <a:ext cx="8305800" cy="1325563"/>
          </a:xfrm>
        </p:spPr>
        <p:txBody>
          <a:bodyPr>
            <a:noAutofit/>
          </a:bodyPr>
          <a:lstStyle/>
          <a:p>
            <a:pPr lvl="0" algn="ctr"/>
            <a:r>
              <a:rPr lang="en-US" sz="5400" b="1" dirty="0">
                <a:latin typeface="+mn-lt"/>
              </a:rPr>
              <a:t>He endured periods of hunger </a:t>
            </a:r>
            <a:br>
              <a:rPr lang="en-US" sz="5400" b="1" dirty="0">
                <a:latin typeface="+mn-lt"/>
              </a:rPr>
            </a:br>
            <a:r>
              <a:rPr lang="en-US" sz="5400" b="1" dirty="0">
                <a:latin typeface="+mn-lt"/>
              </a:rPr>
              <a:t>-  </a:t>
            </a:r>
            <a:r>
              <a:rPr lang="en-US" sz="5400" dirty="0">
                <a:latin typeface="+mn-lt"/>
              </a:rPr>
              <a:t>Mark 11:12</a:t>
            </a:r>
          </a:p>
        </p:txBody>
      </p:sp>
      <p:pic>
        <p:nvPicPr>
          <p:cNvPr id="71682" name="Picture 2" descr="body of wate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05801" y="-1"/>
            <a:ext cx="3886200" cy="692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657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95400"/>
            <a:ext cx="8305800" cy="1325563"/>
          </a:xfrm>
        </p:spPr>
        <p:txBody>
          <a:bodyPr>
            <a:noAutofit/>
          </a:bodyPr>
          <a:lstStyle/>
          <a:p>
            <a:pPr lvl="0" algn="ctr"/>
            <a:r>
              <a:rPr lang="en-US" sz="5400" b="1" dirty="0">
                <a:latin typeface="+mn-lt"/>
              </a:rPr>
              <a:t>He received criticism of his ministry </a:t>
            </a:r>
            <a:br>
              <a:rPr lang="en-US" sz="5400" b="1" dirty="0">
                <a:latin typeface="+mn-lt"/>
              </a:rPr>
            </a:br>
            <a:r>
              <a:rPr lang="en-US" sz="5400" b="1" dirty="0">
                <a:latin typeface="+mn-lt"/>
              </a:rPr>
              <a:t>-  </a:t>
            </a:r>
            <a:r>
              <a:rPr lang="en-US" sz="5400" dirty="0">
                <a:latin typeface="+mn-lt"/>
              </a:rPr>
              <a:t>John 5 and Matthew 12</a:t>
            </a:r>
          </a:p>
        </p:txBody>
      </p:sp>
      <p:pic>
        <p:nvPicPr>
          <p:cNvPr id="71682" name="Picture 2" descr="body of wate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05801" y="-1"/>
            <a:ext cx="3886200" cy="692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0740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524000"/>
            <a:ext cx="6553200" cy="1325563"/>
          </a:xfrm>
        </p:spPr>
        <p:txBody>
          <a:bodyPr>
            <a:noAutofit/>
          </a:bodyPr>
          <a:lstStyle/>
          <a:p>
            <a:pPr algn="ctr"/>
            <a:r>
              <a:rPr lang="en-US" sz="5400" b="1" dirty="0">
                <a:latin typeface="+mn-lt"/>
              </a:rPr>
              <a:t>…But there is a friend </a:t>
            </a:r>
            <a:r>
              <a:rPr lang="en-US" sz="5400" b="1" i="1" dirty="0">
                <a:latin typeface="+mn-lt"/>
              </a:rPr>
              <a:t>who</a:t>
            </a:r>
            <a:r>
              <a:rPr lang="en-US" sz="5400" b="1" dirty="0">
                <a:latin typeface="+mn-lt"/>
              </a:rPr>
              <a:t> sticks closer than a brother.</a:t>
            </a:r>
            <a:br>
              <a:rPr lang="en-US" sz="5400" b="1" dirty="0">
                <a:latin typeface="+mn-lt"/>
              </a:rPr>
            </a:br>
            <a:r>
              <a:rPr lang="en-US" sz="5400" b="1" dirty="0">
                <a:latin typeface="+mn-lt"/>
              </a:rPr>
              <a:t>- </a:t>
            </a:r>
            <a:r>
              <a:rPr lang="en-US" sz="5400" b="1">
                <a:latin typeface="+mn-lt"/>
              </a:rPr>
              <a:t>Proverbs 18:24 NKJV </a:t>
            </a:r>
            <a:endParaRPr lang="en-US" sz="5400" b="1" dirty="0">
              <a:latin typeface="+mn-lt"/>
            </a:endParaRPr>
          </a:p>
        </p:txBody>
      </p:sp>
      <p:pic>
        <p:nvPicPr>
          <p:cNvPr id="72710" name="Picture 6" descr="Jesus Saves Neon Sign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 y="0"/>
            <a:ext cx="51450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6600"/>
            <a:ext cx="6705600" cy="1325563"/>
          </a:xfrm>
        </p:spPr>
        <p:txBody>
          <a:bodyPr>
            <a:noAutofit/>
          </a:bodyPr>
          <a:lstStyle/>
          <a:p>
            <a:pPr lvl="0"/>
            <a:r>
              <a:rPr lang="en-US" sz="4000" b="1" dirty="0">
                <a:latin typeface="+mn-lt"/>
              </a:rPr>
              <a:t>1. What are the qualities that you look for in a friend?</a:t>
            </a:r>
            <a:br>
              <a:rPr lang="en-US" sz="4000" b="1" dirty="0">
                <a:latin typeface="+mn-lt"/>
              </a:rPr>
            </a:br>
            <a:r>
              <a:rPr lang="en-US" sz="4000" b="1" dirty="0">
                <a:latin typeface="+mn-lt"/>
              </a:rPr>
              <a:t> </a:t>
            </a:r>
            <a:br>
              <a:rPr lang="en-US" sz="4000" b="1" dirty="0">
                <a:latin typeface="+mn-lt"/>
              </a:rPr>
            </a:br>
            <a:r>
              <a:rPr lang="en-US" sz="4000" b="1" dirty="0">
                <a:latin typeface="+mn-lt"/>
              </a:rPr>
              <a:t>2. How does being involved with a church community help develop close friendships? </a:t>
            </a:r>
            <a:br>
              <a:rPr lang="en-US" sz="4000" b="1" dirty="0">
                <a:latin typeface="+mn-lt"/>
              </a:rPr>
            </a:br>
            <a:r>
              <a:rPr lang="en-US" sz="4000" b="1" dirty="0">
                <a:latin typeface="+mn-lt"/>
              </a:rPr>
              <a:t> </a:t>
            </a:r>
            <a:br>
              <a:rPr lang="en-US" sz="4000" b="1" dirty="0">
                <a:latin typeface="+mn-lt"/>
              </a:rPr>
            </a:br>
            <a:r>
              <a:rPr lang="en-US" sz="4000" b="1" dirty="0">
                <a:latin typeface="+mn-lt"/>
              </a:rPr>
              <a:t>3. Read Ecclesiastes 4:9-12 and share with your group your thoughts on this Bible passage. </a:t>
            </a:r>
            <a:br>
              <a:rPr lang="en-US" sz="3200" dirty="0"/>
            </a:br>
            <a:br>
              <a:rPr lang="en-US" sz="3000" dirty="0">
                <a:latin typeface="+mn-lt"/>
              </a:rPr>
            </a:br>
            <a:br>
              <a:rPr lang="en-US" sz="3000" dirty="0">
                <a:latin typeface="+mn-lt"/>
              </a:rPr>
            </a:br>
            <a:endParaRPr lang="en-US" sz="3000" dirty="0">
              <a:latin typeface="+mn-lt"/>
            </a:endParaRPr>
          </a:p>
        </p:txBody>
      </p:sp>
      <p:pic>
        <p:nvPicPr>
          <p:cNvPr id="21506" name="Picture 2" descr="person holding beige and black The Adventure Begins-printed mug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30213" y="0"/>
            <a:ext cx="47617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03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woman in front of man holding each hands each other near green tre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70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Photo Of People Holding Each Other's Han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1" y="-1"/>
            <a:ext cx="4648200" cy="695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32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1097</TotalTime>
  <Words>4772</Words>
  <Application>Microsoft Office PowerPoint</Application>
  <PresentationFormat>Widescreen</PresentationFormat>
  <Paragraphs>217</Paragraphs>
  <Slides>76</Slides>
  <Notes>76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76</vt:i4>
      </vt:variant>
    </vt:vector>
  </HeadingPairs>
  <TitlesOfParts>
    <vt:vector size="81" baseType="lpstr">
      <vt:lpstr>Arial</vt:lpstr>
      <vt:lpstr>Calibri</vt:lpstr>
      <vt:lpstr>Calibri Light</vt:lpstr>
      <vt:lpstr>1_Office Theme</vt:lpstr>
      <vt:lpstr>2_Office Theme</vt:lpstr>
      <vt:lpstr>PowerPoint Presentation</vt:lpstr>
      <vt:lpstr>PowerPoint Presentation</vt:lpstr>
      <vt:lpstr>PowerPoint Presentation</vt:lpstr>
      <vt:lpstr>PowerPoint Presentation</vt:lpstr>
      <vt:lpstr>1. Social connections are really good for us, and loneliness kills. Those that are more socially connected to family, friends, and community are happier, they’re physically healthier, and they live longer.   </vt:lpstr>
      <vt:lpstr>2. It’s not the number of friends that you have, but the quality of your close relationships.    </vt:lpstr>
      <vt:lpstr>3. Good relationships don’t just protect our bodies; they protect our brains. People in relationships where they believe they can trust their partner in times of need had sharper cognitive abilities.      </vt:lpstr>
      <vt:lpstr>PowerPoint Presentation</vt:lpstr>
      <vt:lpstr>PowerPoint Presentation</vt:lpstr>
      <vt:lpstr>Depression  </vt:lpstr>
      <vt:lpstr>Anxiety  </vt:lpstr>
      <vt:lpstr>Panic  </vt:lpstr>
      <vt:lpstr>Dementia  </vt:lpstr>
      <vt:lpstr>Anorexia (Aversion to food)  </vt:lpstr>
      <vt:lpstr>OCD (Obsessive-Compulsive Disorder)  </vt:lpstr>
      <vt:lpstr>Humility and Empathy  </vt:lpstr>
      <vt:lpstr>PowerPoint Presentation</vt:lpstr>
      <vt:lpstr>PowerPoint Presentation</vt:lpstr>
      <vt:lpstr>91% of men that did NOT HAVE a close relationship with their mom were diagnosed with a serious illness by the time they reached their midlife.</vt:lpstr>
      <vt:lpstr>In contrast, of the men that HAD a close relationship with their mother, only 45% were diagnosed with a serious illness by the time they reached their midlife.  </vt:lpstr>
      <vt:lpstr>82% of the men that did NOT HAVE a close relationship with their father were diagnosed with a serious illness by the time they reached their midlife.</vt:lpstr>
      <vt:lpstr>In contrast, of the men that HAD a close relationship with their father, only 50% were diagnosed with a serious illness by the time they reached their midlife.  </vt:lpstr>
      <vt:lpstr>PowerPoint Presentation</vt:lpstr>
      <vt:lpstr>PowerPoint Presentation</vt:lpstr>
      <vt:lpstr>1. Meet more people </vt:lpstr>
      <vt:lpstr>1. Meet more people </vt:lpstr>
      <vt:lpstr>And just as you want men to do to you, you also do to them likewise. - Luke 6:31 NKJV  </vt:lpstr>
      <vt:lpstr>And just as you want men to do to you, you also do to them likewise. - Luke 6:31 NKJV  </vt:lpstr>
      <vt:lpstr>And just as you want men to do to you, you also do to them likewise. - Luke 6:31 NKJV  </vt:lpstr>
      <vt:lpstr>PowerPoint Presentation</vt:lpstr>
      <vt:lpstr>Better to dwell in the wilderness, Than with a contentious and angry woman. Proverbs 21:19 NKJV </vt:lpstr>
      <vt:lpstr>Better to dwell in the wilderness, Than with a contentious and angry woman. Proverbs 21:19 NKJV </vt:lpstr>
      <vt:lpstr>Better to dwell in the wilderness, Than with a contentious and angry woman. Proverbs 21:19 NKJV </vt:lpstr>
      <vt:lpstr>“If you hate a person, you hate something in him that is part of yourself.”  - Herman Hess  </vt:lpstr>
      <vt:lpstr>2. Choose your friends wisely.  </vt:lpstr>
      <vt:lpstr>The righteous should choose his friends carefully, For the way of the wicked leads them astray. - Proverbs 12:26 </vt:lpstr>
      <vt:lpstr>The righteous should choose his friends carefully, For the way of the wicked leads them astray. - Proverbs 12:26 </vt:lpstr>
      <vt:lpstr>He who walks with wise men will be wise, But the companion of fools will be destroyed. - Proverbs 13:20 NKJV  </vt:lpstr>
      <vt:lpstr>He who walks with wise men will be wise, But the companion of fools will be destroyed. - Proverbs 13:20 NKJV </vt:lpstr>
      <vt:lpstr>“Be yourself; everyone else is already taken.”  - Oscar Wilde </vt:lpstr>
      <vt:lpstr>“There isn’t time, so brief is life, for bickering, apologies, heart burnings, callings to account. There is only time for loving, and but an instant, so to speak, for that.”  - Mark Twain</vt:lpstr>
      <vt:lpstr>PowerPoint Presentation</vt:lpstr>
      <vt:lpstr>Your inner circle should be made up of mentally healthy people that will build you up.  </vt:lpstr>
      <vt:lpstr>As iron sharpens iron, So a man sharpens the countenance of his friend. - Proverbs 27:17 NKJV  </vt:lpstr>
      <vt:lpstr>PowerPoint Presentation</vt:lpstr>
      <vt:lpstr>Do not speak strong words to a man who laughs at the truth, or he will hate you. Speak strong words to a wise man, and he will love you. - Proverbs 9:8 NLV</vt:lpstr>
      <vt:lpstr>Do not speak strong words to a man who laughs at the truth, or he will hate you. Speak strong words to a wise man, and he will love you. - Proverbs 9:8 NLV</vt:lpstr>
      <vt:lpstr>PowerPoint Presentation</vt:lpstr>
      <vt:lpstr>PowerPoint Presentation</vt:lpstr>
      <vt:lpstr>4. It is better to be interested than interesting.</vt:lpstr>
      <vt:lpstr>“It takes a long time to grow an old friend.” - John Leonard  </vt:lpstr>
      <vt:lpstr>5. Have good communication. </vt:lpstr>
      <vt:lpstr>5. Have good communication. </vt:lpstr>
      <vt:lpstr>PowerPoint Presentation</vt:lpstr>
      <vt:lpstr>PowerPoint Presentation</vt:lpstr>
      <vt:lpstr>PowerPoint Presentation</vt:lpstr>
      <vt:lpstr>PowerPoint Presentation</vt:lpstr>
      <vt:lpstr>“Remember not only to say the right thing in the right place but far more difficult still, to leave unsaid the wrong thing at the tempting moment.” - Benjamin Franklin  </vt:lpstr>
      <vt:lpstr>A friend loves at all times, And a brother is born for adversity. - Proverbs 17:17 NKJV</vt:lpstr>
      <vt:lpstr>PowerPoint Presentation</vt:lpstr>
      <vt:lpstr>Learning to put yourself in someone else’s shoes is a great skill to have in life. </vt:lpstr>
      <vt:lpstr>Learning to put yourself in someone else’s shoes is a great skill to have in life. </vt:lpstr>
      <vt:lpstr>But God demonstrates His own love toward us, in that while we were still sinners, Christ died for us.  - Romans 5:8 NKJV </vt:lpstr>
      <vt:lpstr>Jesus understands every weakness of ours, because he was tempted in every way that we are. But he did not sin!  - Hebrews 4:15 CEV </vt:lpstr>
      <vt:lpstr>Life is hard, but consider this small sampling of what Jesus went through:</vt:lpstr>
      <vt:lpstr>He was homeless  - Matthew 8:20</vt:lpstr>
      <vt:lpstr>His family thought he was crazy  </vt:lpstr>
      <vt:lpstr>His best friends turned their back on him  - Matthew 26:56</vt:lpstr>
      <vt:lpstr>One of his closest confidants sold him to be killed for pocket change  - Matthew 26:46-50</vt:lpstr>
      <vt:lpstr>He dealt with death  - John 11:1-45</vt:lpstr>
      <vt:lpstr>He endured gossip and slander  -  Matthew 12:24; John 8:52</vt:lpstr>
      <vt:lpstr>He was shamed publicly -  Mark 14:65</vt:lpstr>
      <vt:lpstr>He endured periods of hunger  -  Mark 11:12</vt:lpstr>
      <vt:lpstr>He received criticism of his ministry  -  John 5 and Matthew 12</vt:lpstr>
      <vt:lpstr>…But there is a friend who sticks closer than a brother. - Proverbs 18:24 NKJV </vt:lpstr>
      <vt:lpstr>1. What are the qualities that you look for in a friend?   2. How does being involved with a church community help develop close friendships?    3. Read Ecclesiastes 4:9-12 and share with your group your thoughts on this Bible passage.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Seminar</dc:title>
  <dc:creator>Heidi Baumgartner</dc:creator>
  <cp:lastModifiedBy>Tyler Long</cp:lastModifiedBy>
  <cp:revision>83</cp:revision>
  <dcterms:created xsi:type="dcterms:W3CDTF">2020-04-07T20:55:20Z</dcterms:created>
  <dcterms:modified xsi:type="dcterms:W3CDTF">2023-01-18T20:06:53Z</dcterms:modified>
</cp:coreProperties>
</file>