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 id="2147483710" r:id="rId2"/>
    <p:sldMasterId id="2147483722" r:id="rId3"/>
  </p:sldMasterIdLst>
  <p:notesMasterIdLst>
    <p:notesMasterId r:id="rId87"/>
  </p:notesMasterIdLst>
  <p:handoutMasterIdLst>
    <p:handoutMasterId r:id="rId88"/>
  </p:handoutMasterIdLst>
  <p:sldIdLst>
    <p:sldId id="328" r:id="rId4"/>
    <p:sldId id="434" r:id="rId5"/>
    <p:sldId id="428" r:id="rId6"/>
    <p:sldId id="344" r:id="rId7"/>
    <p:sldId id="346" r:id="rId8"/>
    <p:sldId id="347" r:id="rId9"/>
    <p:sldId id="349" r:id="rId10"/>
    <p:sldId id="348" r:id="rId11"/>
    <p:sldId id="351" r:id="rId12"/>
    <p:sldId id="352" r:id="rId13"/>
    <p:sldId id="350" r:id="rId14"/>
    <p:sldId id="353" r:id="rId15"/>
    <p:sldId id="354" r:id="rId16"/>
    <p:sldId id="355" r:id="rId17"/>
    <p:sldId id="356" r:id="rId18"/>
    <p:sldId id="357" r:id="rId19"/>
    <p:sldId id="358" r:id="rId20"/>
    <p:sldId id="359" r:id="rId21"/>
    <p:sldId id="363" r:id="rId22"/>
    <p:sldId id="361" r:id="rId23"/>
    <p:sldId id="362" r:id="rId24"/>
    <p:sldId id="364" r:id="rId25"/>
    <p:sldId id="365" r:id="rId26"/>
    <p:sldId id="366" r:id="rId27"/>
    <p:sldId id="367" r:id="rId28"/>
    <p:sldId id="368" r:id="rId29"/>
    <p:sldId id="369" r:id="rId30"/>
    <p:sldId id="370" r:id="rId31"/>
    <p:sldId id="371" r:id="rId32"/>
    <p:sldId id="372" r:id="rId33"/>
    <p:sldId id="373" r:id="rId34"/>
    <p:sldId id="374" r:id="rId35"/>
    <p:sldId id="375" r:id="rId36"/>
    <p:sldId id="376" r:id="rId37"/>
    <p:sldId id="377" r:id="rId38"/>
    <p:sldId id="379" r:id="rId39"/>
    <p:sldId id="380" r:id="rId40"/>
    <p:sldId id="378" r:id="rId41"/>
    <p:sldId id="381" r:id="rId42"/>
    <p:sldId id="382" r:id="rId43"/>
    <p:sldId id="383" r:id="rId44"/>
    <p:sldId id="384" r:id="rId45"/>
    <p:sldId id="385" r:id="rId46"/>
    <p:sldId id="386" r:id="rId47"/>
    <p:sldId id="387" r:id="rId48"/>
    <p:sldId id="388" r:id="rId49"/>
    <p:sldId id="389" r:id="rId50"/>
    <p:sldId id="390" r:id="rId51"/>
    <p:sldId id="391" r:id="rId52"/>
    <p:sldId id="392" r:id="rId53"/>
    <p:sldId id="393" r:id="rId54"/>
    <p:sldId id="394" r:id="rId55"/>
    <p:sldId id="395" r:id="rId56"/>
    <p:sldId id="400" r:id="rId57"/>
    <p:sldId id="397" r:id="rId58"/>
    <p:sldId id="398" r:id="rId59"/>
    <p:sldId id="399" r:id="rId60"/>
    <p:sldId id="401" r:id="rId61"/>
    <p:sldId id="403" r:id="rId62"/>
    <p:sldId id="402" r:id="rId63"/>
    <p:sldId id="404" r:id="rId64"/>
    <p:sldId id="405" r:id="rId65"/>
    <p:sldId id="406" r:id="rId66"/>
    <p:sldId id="407" r:id="rId67"/>
    <p:sldId id="408" r:id="rId68"/>
    <p:sldId id="409" r:id="rId69"/>
    <p:sldId id="410" r:id="rId70"/>
    <p:sldId id="411" r:id="rId71"/>
    <p:sldId id="412" r:id="rId72"/>
    <p:sldId id="413" r:id="rId73"/>
    <p:sldId id="414" r:id="rId74"/>
    <p:sldId id="415" r:id="rId75"/>
    <p:sldId id="416" r:id="rId76"/>
    <p:sldId id="417" r:id="rId77"/>
    <p:sldId id="418" r:id="rId78"/>
    <p:sldId id="419" r:id="rId79"/>
    <p:sldId id="421" r:id="rId80"/>
    <p:sldId id="420" r:id="rId81"/>
    <p:sldId id="424" r:id="rId82"/>
    <p:sldId id="425" r:id="rId83"/>
    <p:sldId id="426" r:id="rId84"/>
    <p:sldId id="427" r:id="rId85"/>
    <p:sldId id="317" r:id="rId86"/>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74832" autoAdjust="0"/>
  </p:normalViewPr>
  <p:slideViewPr>
    <p:cSldViewPr>
      <p:cViewPr varScale="1">
        <p:scale>
          <a:sx n="89" d="100"/>
          <a:sy n="89" d="100"/>
        </p:scale>
        <p:origin x="736" y="6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viewProps" Target="viewProps.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notesMaster" Target="notesMasters/notes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229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229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52D26A0-359D-44C7-9658-9F3998202796}" type="slidenum">
              <a:rPr lang="en-US" altLang="en-US"/>
              <a:pPr/>
              <a:t>‹#›</a:t>
            </a:fld>
            <a:endParaRPr lang="en-US" altLang="en-US"/>
          </a:p>
        </p:txBody>
      </p:sp>
    </p:spTree>
    <p:extLst>
      <p:ext uri="{BB962C8B-B14F-4D97-AF65-F5344CB8AC3E}">
        <p14:creationId xmlns:p14="http://schemas.microsoft.com/office/powerpoint/2010/main" val="3199138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EC3D2-16D9-42B4-B69E-DE8A6626FDE3}"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0B6F9-62A6-4BEC-A50C-F963E7BD5206}" type="slidenum">
              <a:rPr lang="en-US" smtClean="0"/>
              <a:t>‹#›</a:t>
            </a:fld>
            <a:endParaRPr lang="en-US"/>
          </a:p>
        </p:txBody>
      </p:sp>
    </p:spTree>
    <p:extLst>
      <p:ext uri="{BB962C8B-B14F-4D97-AF65-F5344CB8AC3E}">
        <p14:creationId xmlns:p14="http://schemas.microsoft.com/office/powerpoint/2010/main" val="755938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a:t>
            </a:fld>
            <a:endParaRPr lang="en-US"/>
          </a:p>
        </p:txBody>
      </p:sp>
    </p:spTree>
    <p:extLst>
      <p:ext uri="{BB962C8B-B14F-4D97-AF65-F5344CB8AC3E}">
        <p14:creationId xmlns:p14="http://schemas.microsoft.com/office/powerpoint/2010/main" val="1094936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Thomas Jefferson said, </a:t>
            </a:r>
            <a:r>
              <a:rPr lang="en-US" sz="1200" b="1" kern="1200" dirty="0">
                <a:solidFill>
                  <a:schemeClr val="tx1"/>
                </a:solidFill>
                <a:effectLst/>
                <a:latin typeface="+mn-lt"/>
                <a:ea typeface="+mn-ea"/>
                <a:cs typeface="+mn-cs"/>
              </a:rPr>
              <a:t>“Nothing gives one so much advantage over another than to remain calm and unruffled under all circumstances.”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97492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many of you have heard of the term “emotional intelligence?” Emotional intelligence refers to the ability to identify and manage one’s own emotions, as well as the emotions of others.</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11</a:t>
            </a:fld>
            <a:endParaRPr lang="en-US"/>
          </a:p>
        </p:txBody>
      </p:sp>
    </p:spTree>
    <p:extLst>
      <p:ext uri="{BB962C8B-B14F-4D97-AF65-F5344CB8AC3E}">
        <p14:creationId xmlns:p14="http://schemas.microsoft.com/office/powerpoint/2010/main" val="918613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five abilities comprise your emotional intelligence:</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68114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five abilities comprise your emotional intelligence:</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28964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five abilities comprise your emotional intelligence:</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126149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five abilities comprise your emotional intelligence:</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12068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five abilities comprise your emotional intelligence:</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499188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Your emotional intelligence, or EQ will contribute more to a successful and enjoyable life than your general intelligence. The good news is emotional intelligence can be learned and not just inherited so it can be improved.</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457485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Please know that emotional intelligence is different the one’s intelligence quotient or IQ. For example, your IQ will help determine what type of career you have, but your emotional intelligence will determine how far you go in that career. The smartest person doesn’t always get that big promotion; rather, it is the one with the high emotional intelligence that gets the promotion. The reason is that your emotional intelligence determines how you manage your emotions and the relationships you have with other people.  Life is about relationships.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504088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Epictetus, the Greek philosopher, said these words nearly 2,000 years ago. </a:t>
            </a:r>
            <a:r>
              <a:rPr lang="en-US" sz="1200" b="1" kern="1200" dirty="0">
                <a:solidFill>
                  <a:schemeClr val="tx1"/>
                </a:solidFill>
                <a:effectLst/>
                <a:latin typeface="+mn-lt"/>
                <a:ea typeface="+mn-ea"/>
                <a:cs typeface="+mn-cs"/>
              </a:rPr>
              <a:t>“People are not disturbed by things, but by the view they take of them.”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089475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many of you came with someone that you know? Here is what I want you to do. Turn to that person and say this, “This man/lady is a pastor, you need to listen to him/her.”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FA0B6F9-62A6-4BEC-A50C-F963E7BD520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2786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emotional upsetness is caused largely by our beliefs and the silent self-talk statement about the events and situations that we tell ourselves rather than by the actual events and situations themselves.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567899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it comes to your beliefs, always let the Bible be your source and reference for what is true. The Bible says in Mark 9:32, </a:t>
            </a:r>
            <a:r>
              <a:rPr lang="en-US" sz="1200" b="1" kern="1200" dirty="0">
                <a:solidFill>
                  <a:schemeClr val="tx1"/>
                </a:solidFill>
                <a:effectLst/>
                <a:latin typeface="+mn-lt"/>
                <a:ea typeface="+mn-ea"/>
                <a:cs typeface="+mn-cs"/>
              </a:rPr>
              <a:t>“Jesus said to him, “If you can believe, all things are possible to him who believes.”</a:t>
            </a:r>
            <a:r>
              <a:rPr lang="en-US" sz="1200"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rPr>
              <a:t>That believing starts in your mind.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782721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Here’s an example - I heard a story about two brothers who were 11 months apart. These brothers grew up in the same environment. Their dad was an alcoholic and drug addict and ended up in jail. Sadly, one of the brothers followed his dad’s footsteps while the other brother started a successful business. They were both asked the same question in an interview, why has your life turned out the way that it did? The answer that the two boys gave was amazing in that they both gave the same answer. They said, “What else could I have become having grown up with a father like that?”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22</a:t>
            </a:fld>
            <a:endParaRPr lang="en-US"/>
          </a:p>
        </p:txBody>
      </p:sp>
    </p:spTree>
    <p:extLst>
      <p:ext uri="{BB962C8B-B14F-4D97-AF65-F5344CB8AC3E}">
        <p14:creationId xmlns:p14="http://schemas.microsoft.com/office/powerpoint/2010/main" val="1386783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Think about it. One of the boys looked at the situation and said, “I want to make my life a success and not be like my dad.” The other brother looked at his situation and said: “That is how my dad is, so that is what I will also be.” </a:t>
            </a:r>
            <a:r>
              <a:rPr lang="en-US" sz="1200" b="1" kern="1200" dirty="0">
                <a:solidFill>
                  <a:schemeClr val="tx1"/>
                </a:solidFill>
                <a:effectLst/>
                <a:latin typeface="+mn-lt"/>
                <a:ea typeface="+mn-ea"/>
                <a:cs typeface="+mn-cs"/>
              </a:rPr>
              <a:t>Their beliefs changed the kind of people that they became.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160094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beliefs can be found in our silent self-talk. So let me ask you. What beliefs are you telling yourself?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111647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I’ll illustrate how this works by going through the ABCs of our emotions.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25</a:t>
            </a:fld>
            <a:endParaRPr lang="en-US"/>
          </a:p>
        </p:txBody>
      </p:sp>
    </p:spTree>
    <p:extLst>
      <p:ext uri="{BB962C8B-B14F-4D97-AF65-F5344CB8AC3E}">
        <p14:creationId xmlns:p14="http://schemas.microsoft.com/office/powerpoint/2010/main" val="289972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 Stands for the activating event. The activating events are what activate, stimulate, and awaken our thinking.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113281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current stressors in your life.</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360569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They can be past, present or future (anticipated).</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554683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They can be real or imagined.</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479053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this seminar, I do not want to leave the impression that a 30-minute lecture can remove all of the challenges that you be facing in life. My goal is to share with you the major principles that, if followed, will improve your life. For some of you, anxiety or depression has been your challenge in life. Please know that part of God’s healing for you might very well include professional help, therapy, counselor, a physician, or some medication. If this is the case, you are not a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class citizen. God offers each of us healing and sometimes that comes through professional help.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649718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They can be a single isolated situation or a continual unpleasant situation.</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576664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They can be bad events that did occur or good events that didn’t occur.</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1829262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B – Stands for our beliefs or silent self-talk statements that we tell ourselves about the activating event</a:t>
            </a:r>
            <a:r>
              <a:rPr lang="en-US" b="0" dirty="0">
                <a:latin typeface="+mn-lt"/>
              </a:rPr>
              <a:t>. </a:t>
            </a:r>
            <a:r>
              <a:rPr lang="en-US" sz="1200" b="0" kern="1200" dirty="0">
                <a:solidFill>
                  <a:schemeClr val="tx1"/>
                </a:solidFill>
                <a:effectLst/>
                <a:latin typeface="+mn-lt"/>
                <a:ea typeface="+mn-ea"/>
                <a:cs typeface="+mn-cs"/>
              </a:rPr>
              <a:t>When the activating event takes place, there are two types of beliefs or self-talk that will take place:</a:t>
            </a:r>
          </a:p>
          <a:p>
            <a:br>
              <a:rPr lang="en-US" b="0" dirty="0">
                <a:latin typeface="+mn-lt"/>
              </a:rPr>
            </a:br>
            <a:endParaRPr lang="en-US" b="0" dirty="0"/>
          </a:p>
        </p:txBody>
      </p:sp>
      <p:sp>
        <p:nvSpPr>
          <p:cNvPr id="4" name="Slide Number Placeholder 3"/>
          <p:cNvSpPr>
            <a:spLocks noGrp="1"/>
          </p:cNvSpPr>
          <p:nvPr>
            <p:ph type="sldNum" sz="quarter" idx="10"/>
          </p:nvPr>
        </p:nvSpPr>
        <p:spPr/>
        <p:txBody>
          <a:bodyPr/>
          <a:lstStyle/>
          <a:p>
            <a:fld id="{2FA0B6F9-62A6-4BEC-A50C-F963E7BD5206}" type="slidenum">
              <a:rPr lang="en-US" smtClean="0"/>
              <a:t>32</a:t>
            </a:fld>
            <a:endParaRPr lang="en-US"/>
          </a:p>
        </p:txBody>
      </p:sp>
    </p:spTree>
    <p:extLst>
      <p:ext uri="{BB962C8B-B14F-4D97-AF65-F5344CB8AC3E}">
        <p14:creationId xmlns:p14="http://schemas.microsoft.com/office/powerpoint/2010/main" val="1336611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First, there are irrational beliefs – </a:t>
            </a:r>
            <a:r>
              <a:rPr lang="en-US" sz="1200" kern="1200" dirty="0">
                <a:solidFill>
                  <a:schemeClr val="tx1"/>
                </a:solidFill>
                <a:effectLst/>
                <a:latin typeface="+mn-lt"/>
                <a:ea typeface="+mn-ea"/>
                <a:cs typeface="+mn-cs"/>
              </a:rPr>
              <a:t>This is the self-talk that is self-harming, self-defeating, maladaptive, and creates emotional upsetness. Irrational beliefs lead to anxiety, anger, depression, and not being in control of our emotions. Those with low levels of emotional intelligence will struggle the most with irrational beliefs. We will look at some examples of irrational beliefs in a few minutes.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258710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Second, there are rational beliefs – These are self-helping, coping, and adaptive statements that lead to emotional health. Rational beliefs lead to less disturbing emotions and help us cope more effectively and gain more contentment. Those with high levels of emotional intelligence will most likely have rational beliefs. Fortunately, emotional intelligence can be learned and not just inherited so that it can be improved.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8431673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 These are the consequences of our beliefs and self-talk. Please don’t forget this point. </a:t>
            </a:r>
            <a:r>
              <a:rPr lang="en-US" sz="1200" b="1" kern="1200" dirty="0">
                <a:solidFill>
                  <a:schemeClr val="tx1"/>
                </a:solidFill>
                <a:effectLst/>
                <a:latin typeface="+mn-lt"/>
                <a:ea typeface="+mn-ea"/>
                <a:cs typeface="+mn-cs"/>
              </a:rPr>
              <a:t>Our emotions and behaviors are the consequences of our beliefs and self-talk</a:t>
            </a:r>
            <a:r>
              <a:rPr lang="en-US" sz="1200" kern="1200" dirty="0">
                <a:solidFill>
                  <a:schemeClr val="tx1"/>
                </a:solidFill>
                <a:effectLst/>
                <a:latin typeface="+mn-lt"/>
                <a:ea typeface="+mn-ea"/>
                <a:cs typeface="+mn-cs"/>
              </a:rPr>
              <a:t>. If your beliefs and self-talk are irrational, you will have negative emotions filled with anxiety, anger, and depression. However, if your beliefs and self-talk are rational, you will have positive emotions such as contentment and happiness. Your beliefs and self-talk will determine how you feel or respond about any given situation.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35</a:t>
            </a:fld>
            <a:endParaRPr lang="en-US"/>
          </a:p>
        </p:txBody>
      </p:sp>
    </p:spTree>
    <p:extLst>
      <p:ext uri="{BB962C8B-B14F-4D97-AF65-F5344CB8AC3E}">
        <p14:creationId xmlns:p14="http://schemas.microsoft.com/office/powerpoint/2010/main" val="28089932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an example of how our beliefs</a:t>
            </a:r>
            <a:r>
              <a:rPr lang="en-US" baseline="0" dirty="0"/>
              <a:t> affect our emotions. Everyday we experience activating events that trigger our emotions. These activating events could be an annoying coworker, your children are fighting or in this case, you are criticized by your boss. So the activating event is your boss has criticized you. This criticism from your boss will trigger your beliefs, or silent self-talk. </a:t>
            </a:r>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8696539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beliefs or self-talk will trigger your emotional</a:t>
            </a:r>
            <a:r>
              <a:rPr lang="en-US" baseline="0" dirty="0"/>
              <a:t> and behavioral response. Generally speaking, content and successful people will respond to the activating event (criticism from their boss) with rational beliefs. However, those that hold onto irrational beliefs experience emotional consequences such as anxiety, anger, depression, and other unpleasant emotions. </a:t>
            </a:r>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8822215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have irrational beliefs and self-talk about an activating event,</a:t>
            </a:r>
            <a:r>
              <a:rPr lang="en-US" baseline="0" dirty="0"/>
              <a:t> the end result is going to be anxiety, anger, and depression. </a:t>
            </a:r>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38</a:t>
            </a:fld>
            <a:endParaRPr lang="en-US"/>
          </a:p>
        </p:txBody>
      </p:sp>
    </p:spTree>
    <p:extLst>
      <p:ext uri="{BB962C8B-B14F-4D97-AF65-F5344CB8AC3E}">
        <p14:creationId xmlns:p14="http://schemas.microsoft.com/office/powerpoint/2010/main" val="6377812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we have rational beliefs and self-talk about an activating event,</a:t>
            </a:r>
            <a:r>
              <a:rPr lang="en-US" baseline="0" dirty="0"/>
              <a:t> the end result is going to be only mild annoyance. </a:t>
            </a:r>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190086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of us can benefit from understanding the ABCs of controlling one’s emotions. </a:t>
            </a:r>
          </a:p>
          <a:p>
            <a:r>
              <a:rPr lang="en-US" sz="1200" kern="1200" dirty="0">
                <a:solidFill>
                  <a:schemeClr val="tx1"/>
                </a:solidFill>
                <a:effectLst/>
                <a:latin typeface="+mn-lt"/>
                <a:ea typeface="+mn-ea"/>
                <a:cs typeface="+mn-cs"/>
              </a:rPr>
              <a:t>Ask yourself this question, What do you want out of life?</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a:t>
            </a:fld>
            <a:endParaRPr lang="en-US"/>
          </a:p>
        </p:txBody>
      </p:sp>
    </p:spTree>
    <p:extLst>
      <p:ext uri="{BB962C8B-B14F-4D97-AF65-F5344CB8AC3E}">
        <p14:creationId xmlns:p14="http://schemas.microsoft.com/office/powerpoint/2010/main" val="22516505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When we have r</a:t>
            </a:r>
            <a:r>
              <a:rPr lang="en-US" dirty="0"/>
              <a:t>ational beliefs about an activating event we</a:t>
            </a:r>
            <a:r>
              <a:rPr lang="en-US" baseline="0" dirty="0"/>
              <a:t> will have insignificant emotional distress. </a:t>
            </a:r>
            <a:r>
              <a:rPr lang="en-US" sz="1200" kern="1200" dirty="0">
                <a:solidFill>
                  <a:schemeClr val="tx1"/>
                </a:solidFill>
                <a:effectLst/>
                <a:latin typeface="+mn-lt"/>
                <a:ea typeface="+mn-ea"/>
                <a:cs typeface="+mn-cs"/>
              </a:rPr>
              <a:t>Here are some examples of the most common irrational beliefs that people struggle with: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5463236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All or Nothing Thinking - </a:t>
            </a:r>
            <a:r>
              <a:rPr lang="en-US" sz="1200" kern="1200" dirty="0">
                <a:solidFill>
                  <a:schemeClr val="tx1"/>
                </a:solidFill>
                <a:effectLst/>
                <a:latin typeface="+mn-lt"/>
                <a:ea typeface="+mn-ea"/>
                <a:cs typeface="+mn-cs"/>
              </a:rPr>
              <a:t>All or nothing thinking happens when we simplify the world by putting everything into extremes or absolutes. Everything is either black or white, good or bad, up or down. Caught in this cycle, those with all or nothing thinking fail to see the vast grey area in which most of life takes place.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41</a:t>
            </a:fld>
            <a:endParaRPr lang="en-US"/>
          </a:p>
        </p:txBody>
      </p:sp>
    </p:spTree>
    <p:extLst>
      <p:ext uri="{BB962C8B-B14F-4D97-AF65-F5344CB8AC3E}">
        <p14:creationId xmlns:p14="http://schemas.microsoft.com/office/powerpoint/2010/main" val="33839214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Dr. Neil </a:t>
            </a:r>
            <a:r>
              <a:rPr lang="en-US" sz="1200" kern="1200" dirty="0" err="1">
                <a:solidFill>
                  <a:schemeClr val="tx1"/>
                </a:solidFill>
                <a:effectLst/>
                <a:latin typeface="+mn-lt"/>
                <a:ea typeface="+mn-ea"/>
                <a:cs typeface="+mn-cs"/>
              </a:rPr>
              <a:t>Nedley</a:t>
            </a:r>
            <a:r>
              <a:rPr lang="en-US" sz="1200" kern="1200" dirty="0">
                <a:solidFill>
                  <a:schemeClr val="tx1"/>
                </a:solidFill>
                <a:effectLst/>
                <a:latin typeface="+mn-lt"/>
                <a:ea typeface="+mn-ea"/>
                <a:cs typeface="+mn-cs"/>
              </a:rPr>
              <a:t> is a practicing physician in Internal Medicine with an emphasis in Gastroenterology, Mental Health, Lifestyle Medicine, and the difficult-to-diagnose patient. He is also the author of several books including Depression the Way Out. In his book The Lost Art of Thinking, Dr. Neil </a:t>
            </a:r>
            <a:r>
              <a:rPr lang="en-US" sz="1200" kern="1200" dirty="0" err="1">
                <a:solidFill>
                  <a:schemeClr val="tx1"/>
                </a:solidFill>
                <a:effectLst/>
                <a:latin typeface="+mn-lt"/>
                <a:ea typeface="+mn-ea"/>
                <a:cs typeface="+mn-cs"/>
              </a:rPr>
              <a:t>Nedley</a:t>
            </a:r>
            <a:r>
              <a:rPr lang="en-US" sz="1200" kern="1200" dirty="0">
                <a:solidFill>
                  <a:schemeClr val="tx1"/>
                </a:solidFill>
                <a:effectLst/>
                <a:latin typeface="+mn-lt"/>
                <a:ea typeface="+mn-ea"/>
                <a:cs typeface="+mn-cs"/>
              </a:rPr>
              <a:t> lists some of the characteristics of all or nothing thinkers.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8588897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Have</a:t>
            </a:r>
            <a:r>
              <a:rPr lang="en-US" sz="1200" kern="1200" baseline="0" dirty="0">
                <a:solidFill>
                  <a:schemeClr val="tx1"/>
                </a:solidFill>
                <a:effectLst/>
                <a:latin typeface="+mn-lt"/>
                <a:ea typeface="+mn-ea"/>
                <a:cs typeface="+mn-cs"/>
              </a:rPr>
              <a:t> D</a:t>
            </a:r>
            <a:r>
              <a:rPr lang="en-US" sz="1200" kern="1200" dirty="0">
                <a:solidFill>
                  <a:schemeClr val="tx1"/>
                </a:solidFill>
                <a:effectLst/>
                <a:latin typeface="+mn-lt"/>
                <a:ea typeface="+mn-ea"/>
                <a:cs typeface="+mn-cs"/>
              </a:rPr>
              <a:t>ifficulty accepting anything less than the best.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42245642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sz="1200" b="0" dirty="0">
                <a:latin typeface="+mn-lt"/>
              </a:rPr>
              <a:t>Have unrealistically high expectations of themselves and other people.</a:t>
            </a:r>
          </a:p>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6531713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sz="1200" b="0" dirty="0">
                <a:solidFill>
                  <a:prstClr val="black"/>
                </a:solidFill>
                <a:latin typeface="+mn-lt"/>
              </a:rPr>
              <a:t>Have </a:t>
            </a:r>
            <a:r>
              <a:rPr lang="en-US" sz="1100" b="0" dirty="0">
                <a:latin typeface="+mn-lt"/>
              </a:rPr>
              <a:t>trouble</a:t>
            </a:r>
            <a:r>
              <a:rPr lang="en-US" sz="1200" b="0" dirty="0">
                <a:latin typeface="+mn-lt"/>
              </a:rPr>
              <a:t> acknowledging that we all make mistakes and that many things in life are learned through a series of small mistakes. </a:t>
            </a:r>
          </a:p>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9449991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sz="1200" b="0" dirty="0">
                <a:latin typeface="+mn-lt"/>
              </a:rPr>
              <a:t>Have the belief that they or others must be either a total success or total failure.</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35791774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Unhealthy forms of all or nothing thinking lead to anxiety, depression, guilt, feelings of inferiority, anger, and hopelessness. Thought about suicide is the ultimate all or nothing thinking.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6954009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Please know that all or nothing thinking isn’t always bad. For example, when a doctor tells a patient if they don’t stop drinking alcohol, they will die. This principle is true for many other addictions. Ask an ex-smoker, ex-pornography addict, or ex-gambler, and they will tell you that all it takes is one cigarette, one soft porn, or one lottery ticket, and they are back at it again. Those overcoming addiction need to think in terms of black or white and avoid those grey areas.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3641491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way to overcome unhealthy forms of all or nothing thinking is to start thinking in shades of grey. If something doesn’t work out exactly as you hoped, try thinking of it as a partial success and not a total failure. Here are a couple of examples of things that you can tell yourself:</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997253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will tell you that they want to be good looking, or have lots of money, perhaps a new car, or to find that perfect someone. When you think about it, it isn’t these things that we want, but it is the good feelings that these things give us. For example, how many of you know that being good looking has brought you personal happiness? </a:t>
            </a:r>
            <a:r>
              <a:rPr lang="en-US" sz="1200" b="1" kern="1200" dirty="0">
                <a:solidFill>
                  <a:schemeClr val="tx1"/>
                </a:solidFill>
                <a:effectLst/>
                <a:latin typeface="+mn-lt"/>
                <a:ea typeface="+mn-ea"/>
                <a:cs typeface="+mn-cs"/>
              </a:rPr>
              <a:t>(Speaker note: Share what brings you happiness.) </a:t>
            </a:r>
            <a:r>
              <a:rPr lang="en-US" sz="1200" kern="1200" dirty="0">
                <a:solidFill>
                  <a:schemeClr val="tx1"/>
                </a:solidFill>
                <a:effectLst/>
                <a:latin typeface="+mn-lt"/>
                <a:ea typeface="+mn-ea"/>
                <a:cs typeface="+mn-cs"/>
              </a:rPr>
              <a:t>The reason that both of my cars have a sunroof is so that I can experience the joy of having the wind blow through my hair.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Again, what we crave are the feelings and freedom that these things bring into our lives. Ultimately, what people are after are happiness and contentment.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6583392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Instead of saying, “I can't deal with rejection,” say, “I don’t like rejections, but I will get through it.”</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8212892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Instead of saying, “I’m a total failure,” say, “I am reasonably good at some things.”</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9465504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Instead of saying, “My spouse always disagrees with me” say, “We can agree to disagree without endangering our marriage.”</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8134232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common irrational beliefs that people struggle with</a:t>
            </a:r>
            <a:r>
              <a:rPr lang="en-US" sz="1200" kern="1200" baseline="0" dirty="0">
                <a:solidFill>
                  <a:schemeClr val="tx1"/>
                </a:solidFill>
                <a:effectLst/>
                <a:latin typeface="+mn-lt"/>
                <a:ea typeface="+mn-ea"/>
                <a:cs typeface="+mn-cs"/>
              </a:rPr>
              <a:t> is </a:t>
            </a:r>
            <a:r>
              <a:rPr lang="en-US" sz="1200" b="1" kern="1200" dirty="0">
                <a:solidFill>
                  <a:schemeClr val="tx1"/>
                </a:solidFill>
                <a:effectLst/>
                <a:latin typeface="+mn-lt"/>
                <a:ea typeface="+mn-ea"/>
                <a:cs typeface="+mn-cs"/>
              </a:rPr>
              <a:t>Overgeneralizing. </a:t>
            </a:r>
            <a:r>
              <a:rPr lang="en-US" sz="1200" kern="1200" dirty="0">
                <a:solidFill>
                  <a:schemeClr val="tx1"/>
                </a:solidFill>
                <a:effectLst/>
                <a:latin typeface="+mn-lt"/>
                <a:ea typeface="+mn-ea"/>
                <a:cs typeface="+mn-cs"/>
              </a:rPr>
              <a:t>Overgeneralizers believe that because something bad happened to them once, it will repeatedly happen to them for the rest of their lives. Very few things in life ever work out just how we want them to. If you find yourself using the words “never” or “always,” then you are most likely overgeneralizing.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53</a:t>
            </a:fld>
            <a:endParaRPr lang="en-US"/>
          </a:p>
        </p:txBody>
      </p:sp>
    </p:spTree>
    <p:extLst>
      <p:ext uri="{BB962C8B-B14F-4D97-AF65-F5344CB8AC3E}">
        <p14:creationId xmlns:p14="http://schemas.microsoft.com/office/powerpoint/2010/main" val="2799848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person that overgeneralizes will remember the day that it rained on their beach vacation, but not the days that it was sunny and warm. Did you know that prejudice or stereotyping is a form of overgeneralizing?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646401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the greatest examples of someone that refused to overgeneralize would be Thomas Edison. Edison is the most successful inventor of all time, as he is credited with more than 1,000 different successful patents. Edison is also the most unsuccessful inventor of all time, as he applied for around 400 patents annually. </a:t>
            </a:r>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55</a:t>
            </a:fld>
            <a:endParaRPr lang="en-US"/>
          </a:p>
        </p:txBody>
      </p:sp>
    </p:spTree>
    <p:extLst>
      <p:ext uri="{BB962C8B-B14F-4D97-AF65-F5344CB8AC3E}">
        <p14:creationId xmlns:p14="http://schemas.microsoft.com/office/powerpoint/2010/main" val="14171864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asked about his failures, </a:t>
            </a:r>
            <a:r>
              <a:rPr lang="en-US" sz="1200" b="1" kern="1200" dirty="0">
                <a:solidFill>
                  <a:schemeClr val="tx1"/>
                </a:solidFill>
                <a:effectLst/>
                <a:latin typeface="+mn-lt"/>
                <a:ea typeface="+mn-ea"/>
                <a:cs typeface="+mn-cs"/>
              </a:rPr>
              <a:t>Edison replied, “I have not failed. I’ve found 10,000 ways that don’t work.”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2097448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Other common irrational beliefs are when we focus on the negative event while ignoring the positive. If you are guilty of this, then you need to clean your mental filters. </a:t>
            </a:r>
          </a:p>
        </p:txBody>
      </p:sp>
      <p:sp>
        <p:nvSpPr>
          <p:cNvPr id="4" name="Slide Number Placeholder 3"/>
          <p:cNvSpPr>
            <a:spLocks noGrp="1"/>
          </p:cNvSpPr>
          <p:nvPr>
            <p:ph type="sldNum" sz="quarter" idx="10"/>
          </p:nvPr>
        </p:nvSpPr>
        <p:spPr/>
        <p:txBody>
          <a:bodyPr/>
          <a:lstStyle/>
          <a:p>
            <a:fld id="{2FA0B6F9-62A6-4BEC-A50C-F963E7BD5206}" type="slidenum">
              <a:rPr lang="en-US" smtClean="0"/>
              <a:t>57</a:t>
            </a:fld>
            <a:endParaRPr lang="en-US"/>
          </a:p>
        </p:txBody>
      </p:sp>
    </p:spTree>
    <p:extLst>
      <p:ext uri="{BB962C8B-B14F-4D97-AF65-F5344CB8AC3E}">
        <p14:creationId xmlns:p14="http://schemas.microsoft.com/office/powerpoint/2010/main" val="13508683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an example of someone that needs to clean their mental filter. Your boss praises the report that you turned in but wants you to tweak a couple of areas. Instead of thinking about the praise that you just received, you dwell on the perceived criticism.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32126674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Another example is that of a couple who starts dating. During the infatuation stage, each person can only see the good in their romantic interest. BUT, then they get married (pause and smile) and the infatuation wears off, and they start seeing the bad and in extreme cases, all they see is the bad.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1112523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an important principle that we are going to learn today: How you feel at any given time is the result of how you are choosing to feel at that moment. One of the most important things that anyone can learn in life is how to manage their state of emotions. Did you know that 70-80% of your thought life is spent in either in the past or future.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6</a:t>
            </a:fld>
            <a:endParaRPr lang="en-US"/>
          </a:p>
        </p:txBody>
      </p:sp>
    </p:spTree>
    <p:extLst>
      <p:ext uri="{BB962C8B-B14F-4D97-AF65-F5344CB8AC3E}">
        <p14:creationId xmlns:p14="http://schemas.microsoft.com/office/powerpoint/2010/main" val="21657532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That prince has become a toad, and the princess has become a nag. The goal with a mental filter isn’t to be a pessimist (always negative) or a pure optimist (always positive). The goal is to have “realistic optimism.” Realistic optimism is where you expect the best but prepare for the worst.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1600641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an example in the Bible of the Apostle Paul and Silas sitting in a dungeon cell, and rather than complain, they start singing praises to God. These men had realistic optimism. Though they were chained to the wall and sitting on a hard damp uncomfortable floor. These men put their trust in God. What about you friends, are you willing to put your trust in God too?</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61</a:t>
            </a:fld>
            <a:endParaRPr lang="en-US"/>
          </a:p>
        </p:txBody>
      </p:sp>
    </p:spTree>
    <p:extLst>
      <p:ext uri="{BB962C8B-B14F-4D97-AF65-F5344CB8AC3E}">
        <p14:creationId xmlns:p14="http://schemas.microsoft.com/office/powerpoint/2010/main" val="22868124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Paul gives us counsel in Philippians 4:8 - </a:t>
            </a:r>
            <a:r>
              <a:rPr lang="en-US" sz="1200" kern="1200" baseline="300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Finally, brethren, whatever things are true, whatever things are noble, whatever things are just, whatever things are pure, whatever things are lovely, whatever things are of good report, if there is any virtue and if there is anything praiseworthy—meditate on these things. NKJV</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62</a:t>
            </a:fld>
            <a:endParaRPr lang="en-US"/>
          </a:p>
        </p:txBody>
      </p:sp>
    </p:spTree>
    <p:extLst>
      <p:ext uri="{BB962C8B-B14F-4D97-AF65-F5344CB8AC3E}">
        <p14:creationId xmlns:p14="http://schemas.microsoft.com/office/powerpoint/2010/main" val="11529731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Paul gives us counsel in Philippians 4:8 - </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Finally, brethren, whatever things are true, whatever things are noble, whatever things are just, whatever things are pure, whatever things are lovely, whatever things are of good report, if there is any virtue and if there is anything praiseworthy—meditate on these things. NKJV</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40468902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Other common irrational beliefs are Mind Reading. </a:t>
            </a:r>
            <a:r>
              <a:rPr lang="en-US" sz="1200" kern="1200" dirty="0">
                <a:solidFill>
                  <a:schemeClr val="tx1"/>
                </a:solidFill>
                <a:effectLst/>
                <a:latin typeface="+mn-lt"/>
                <a:ea typeface="+mn-ea"/>
                <a:cs typeface="+mn-cs"/>
              </a:rPr>
              <a:t>Mind reading is a cognitive distortion that leads people to judge a person or situation before they have enough details. Now I know that the husbands in the audience may be thinking, “I just know my wife can read my mind.” The truth is, she really can’t. However, she has been with you long enough that she has learned your patterns in life. </a:t>
            </a:r>
          </a:p>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t>64</a:t>
            </a:fld>
            <a:endParaRPr lang="en-US"/>
          </a:p>
        </p:txBody>
      </p:sp>
    </p:spTree>
    <p:extLst>
      <p:ext uri="{BB962C8B-B14F-4D97-AF65-F5344CB8AC3E}">
        <p14:creationId xmlns:p14="http://schemas.microsoft.com/office/powerpoint/2010/main" val="38463020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heard the story of a sailor who was traveling from Europe to America. Upon boarding the large ship, this sailor was informed that he would have to share a cabin with another passenger. After meeting his cabin mate, he went to purser’s deck and asked if he could keep his valuables in the ship’s safe.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3294541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Speaking to the ship's purser, he said, “I wouldn’t normally do this, but judging the appearance of my cabin-mate, I’m not sure I can trust him.” With a smile, the ship's purser replied, “Interestingly enough, the passenger that you will be sharing a room with was just here, and he asked me to store his valuables for the very same reason.”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36562292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key to overcoming the cognitive distortion of mind reading is never to assume. We can’t always see the intentions and motives of others, so it is better to give people the benefit of the doubt.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18219018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Our last irrational belief that we will look at is Fortune Telling.</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68</a:t>
            </a:fld>
            <a:endParaRPr lang="en-US"/>
          </a:p>
        </p:txBody>
      </p:sp>
    </p:spTree>
    <p:extLst>
      <p:ext uri="{BB962C8B-B14F-4D97-AF65-F5344CB8AC3E}">
        <p14:creationId xmlns:p14="http://schemas.microsoft.com/office/powerpoint/2010/main" val="42215585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Fortune telling error is a cognitive disorder, and it occurs when people think their predictions are 100% accurate even though the evidence doesn’t support their catastrophic thinking. Examples of fortune-telling errors can be found in calamitous thoughts.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4051841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Control your emotions, or they will control you – Chinese Proverb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407818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Phrases like: </a:t>
            </a:r>
            <a:r>
              <a:rPr lang="en-US" sz="1200" b="1" dirty="0">
                <a:latin typeface="+mn-lt"/>
              </a:rPr>
              <a:t>My career is over, and I know that I am going to get laid off.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40377916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Phrases like: </a:t>
            </a:r>
            <a:r>
              <a:rPr lang="en-US" sz="1200" b="1" dirty="0">
                <a:latin typeface="+mn-lt"/>
              </a:rPr>
              <a:t>My romantic life is over, and I know that I am always going to be single.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38183903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Phrases like: </a:t>
            </a:r>
            <a:r>
              <a:rPr lang="en-US" sz="1200" b="1" kern="1200" dirty="0">
                <a:solidFill>
                  <a:schemeClr val="tx1"/>
                </a:solidFill>
                <a:effectLst/>
                <a:latin typeface="+mn-lt"/>
                <a:ea typeface="+mn-ea"/>
                <a:cs typeface="+mn-cs"/>
              </a:rPr>
              <a:t>This project turned out horribly, and I know my teacher is going to fail me. </a:t>
            </a:r>
            <a:r>
              <a:rPr lang="en-US" sz="1200" kern="1200" dirty="0">
                <a:solidFill>
                  <a:schemeClr val="tx1"/>
                </a:solidFill>
                <a:effectLst/>
                <a:latin typeface="+mn-lt"/>
                <a:ea typeface="+mn-ea"/>
                <a:cs typeface="+mn-cs"/>
              </a:rPr>
              <a:t>The truth is, no one can know for certain that these events will come to pass. So what can you do when you find yourself with the irrational thought believing something is far worse than it is? </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15520714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 there are two possible outcomes. First - </a:t>
            </a:r>
            <a:r>
              <a:rPr lang="en-US" sz="1200" b="1" dirty="0">
                <a:latin typeface="+mn-lt"/>
              </a:rPr>
              <a:t>The catastrophic event does not happen in which you worried and stressed about something that did not come to pass.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100423946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 there are two possible outcomes. Second - </a:t>
            </a:r>
            <a:r>
              <a:rPr lang="en-US" sz="1200" b="1" kern="1200" dirty="0">
                <a:solidFill>
                  <a:schemeClr val="tx1"/>
                </a:solidFill>
                <a:effectLst/>
                <a:latin typeface="+mn-lt"/>
                <a:ea typeface="+mn-ea"/>
                <a:cs typeface="+mn-cs"/>
              </a:rPr>
              <a:t>The catastrophic event does take place, in which the undue worry caused you to experience the catastrophic event in your mind multiple times rather than just once.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18838579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Emotionally healthy individuals learn to dispute their irrational thoughts and beliefs.</a:t>
            </a:r>
            <a:r>
              <a:rPr lang="en-US" sz="1200" b="1" kern="1200" dirty="0">
                <a:solidFill>
                  <a:schemeClr val="tx1"/>
                </a:solidFill>
                <a:effectLst/>
                <a:latin typeface="+mn-lt"/>
                <a:ea typeface="+mn-ea"/>
                <a:cs typeface="+mn-cs"/>
              </a:rPr>
              <a:t> One of the best skills anyone can learn in life is to challenge their irrational beliefs. </a:t>
            </a:r>
            <a:r>
              <a:rPr lang="en-US" sz="1200" kern="1200" dirty="0">
                <a:solidFill>
                  <a:schemeClr val="tx1"/>
                </a:solidFill>
                <a:effectLst/>
                <a:latin typeface="+mn-lt"/>
                <a:ea typeface="+mn-ea"/>
                <a:cs typeface="+mn-cs"/>
              </a:rPr>
              <a:t>The goal of healthy individuals is to forcefully and deeply convince themselves that their self-talk statements that are causing them to feel so upset are not logical, not reality based, and not useful. (Speaker note: Share an example of a time when you had to challenge irrational thinking.)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75</a:t>
            </a:fld>
            <a:endParaRPr lang="en-US"/>
          </a:p>
        </p:txBody>
      </p:sp>
    </p:spTree>
    <p:extLst>
      <p:ext uri="{BB962C8B-B14F-4D97-AF65-F5344CB8AC3E}">
        <p14:creationId xmlns:p14="http://schemas.microsoft.com/office/powerpoint/2010/main" val="18569660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Abraham Lincoln said, “</a:t>
            </a:r>
            <a:r>
              <a:rPr lang="en-US" sz="1200" b="1" kern="1200" dirty="0">
                <a:solidFill>
                  <a:schemeClr val="tx1"/>
                </a:solidFill>
                <a:effectLst/>
                <a:latin typeface="+mn-lt"/>
                <a:ea typeface="+mn-ea"/>
                <a:cs typeface="+mn-cs"/>
              </a:rPr>
              <a:t>The best thing about the future is that it comes only one day at a time.”</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76</a:t>
            </a:fld>
            <a:endParaRPr lang="en-US"/>
          </a:p>
        </p:txBody>
      </p:sp>
    </p:spTree>
    <p:extLst>
      <p:ext uri="{BB962C8B-B14F-4D97-AF65-F5344CB8AC3E}">
        <p14:creationId xmlns:p14="http://schemas.microsoft.com/office/powerpoint/2010/main" val="397819102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Jesus said in </a:t>
            </a:r>
            <a:r>
              <a:rPr lang="en-US" sz="1200" b="1" kern="1200" dirty="0">
                <a:solidFill>
                  <a:schemeClr val="tx1"/>
                </a:solidFill>
                <a:effectLst/>
                <a:latin typeface="+mn-lt"/>
                <a:ea typeface="+mn-ea"/>
                <a:cs typeface="+mn-cs"/>
              </a:rPr>
              <a:t>Matthew 6:33, 34, “But seek first the kingdom of God and His righteousness, and all these things shall be added to you. </a:t>
            </a:r>
            <a:endParaRPr lang="en-US" b="1"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31331047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Therefore do not worry about tomorrow, for tomorrow will worry about its own things. Sufficient for the day </a:t>
            </a:r>
            <a:r>
              <a:rPr lang="en-US" sz="1200" b="1" i="1" kern="1200" dirty="0">
                <a:solidFill>
                  <a:schemeClr val="tx1"/>
                </a:solidFill>
                <a:effectLst/>
                <a:latin typeface="+mn-lt"/>
                <a:ea typeface="+mn-ea"/>
                <a:cs typeface="+mn-cs"/>
              </a:rPr>
              <a:t>is</a:t>
            </a:r>
            <a:r>
              <a:rPr lang="en-US" sz="1200" b="1" kern="1200" dirty="0">
                <a:solidFill>
                  <a:schemeClr val="tx1"/>
                </a:solidFill>
                <a:effectLst/>
                <a:latin typeface="+mn-lt"/>
                <a:ea typeface="+mn-ea"/>
                <a:cs typeface="+mn-cs"/>
              </a:rPr>
              <a:t> its own trouble.” NKJV</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78</a:t>
            </a:fld>
            <a:endParaRPr lang="en-US"/>
          </a:p>
        </p:txBody>
      </p:sp>
    </p:spTree>
    <p:extLst>
      <p:ext uri="{BB962C8B-B14F-4D97-AF65-F5344CB8AC3E}">
        <p14:creationId xmlns:p14="http://schemas.microsoft.com/office/powerpoint/2010/main" val="6884550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Can I share with you what I do in my life when I experience irrational thoughts? I’m so glad that you said yes because I was going to tell you anyway. When I am faced with an activating event, if I take my eyes off of Jesus, I experience irrational thoughts (stinking thinking). However, when I keep my eyes on Jesus, and I seek Him first and His righteousness, I experience rational thoughts. Like Paul and Silas, I want realistic optimism. I chose to put my trust in my Creator.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79</a:t>
            </a:fld>
            <a:endParaRPr lang="en-US"/>
          </a:p>
        </p:txBody>
      </p:sp>
    </p:spTree>
    <p:extLst>
      <p:ext uri="{BB962C8B-B14F-4D97-AF65-F5344CB8AC3E}">
        <p14:creationId xmlns:p14="http://schemas.microsoft.com/office/powerpoint/2010/main" val="3141130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Proverbs 16:32, we read</a:t>
            </a:r>
            <a:r>
              <a:rPr lang="en-US" sz="1200" b="1" kern="1200" dirty="0">
                <a:solidFill>
                  <a:schemeClr val="tx1"/>
                </a:solidFill>
                <a:effectLst/>
                <a:latin typeface="+mn-lt"/>
                <a:ea typeface="+mn-ea"/>
                <a:cs typeface="+mn-cs"/>
              </a:rPr>
              <a:t>, “He who is slow to anger is better than the mighty,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And he who rules his spirit than he who takes a city.”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8</a:t>
            </a:fld>
            <a:endParaRPr lang="en-US"/>
          </a:p>
        </p:txBody>
      </p:sp>
    </p:spTree>
    <p:extLst>
      <p:ext uri="{BB962C8B-B14F-4D97-AF65-F5344CB8AC3E}">
        <p14:creationId xmlns:p14="http://schemas.microsoft.com/office/powerpoint/2010/main" val="39282326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It’s similar to the story in the Bible when Peter walked on water. As long as he kept his eyes on Jesus, Peter was able to do the impossible. But as soon as Peter noticed the wind and the waves, he began to have irrational thoughts, and he sank into the water. I love the part of the story where Peter cries out, “Lord, save me,” and Jesus reached out to him and saved him. You may be at the point in your life where you are like Peter and you need to cry out, “Lord, save me.”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14826023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Bible tells us in </a:t>
            </a:r>
            <a:r>
              <a:rPr lang="en-US" sz="1200" b="1" kern="1200" dirty="0">
                <a:solidFill>
                  <a:schemeClr val="tx1"/>
                </a:solidFill>
                <a:effectLst/>
                <a:latin typeface="+mn-lt"/>
                <a:ea typeface="+mn-ea"/>
                <a:cs typeface="+mn-cs"/>
              </a:rPr>
              <a:t>Jeremiah 29:11, “For I know the thoughts that I think toward you, says the </a:t>
            </a:r>
            <a:r>
              <a:rPr lang="en-US" sz="1200" b="1" kern="1200" cap="small" dirty="0">
                <a:solidFill>
                  <a:schemeClr val="tx1"/>
                </a:solidFill>
                <a:effectLst/>
                <a:latin typeface="+mn-lt"/>
                <a:ea typeface="+mn-ea"/>
                <a:cs typeface="+mn-cs"/>
              </a:rPr>
              <a:t>Lord</a:t>
            </a:r>
            <a:r>
              <a:rPr lang="en-US" sz="1200" b="1" kern="1200" dirty="0">
                <a:solidFill>
                  <a:schemeClr val="tx1"/>
                </a:solidFill>
                <a:effectLst/>
                <a:latin typeface="+mn-lt"/>
                <a:ea typeface="+mn-ea"/>
                <a:cs typeface="+mn-cs"/>
              </a:rPr>
              <a:t>, thoughts of peace and not of evil, to give you a future and a hope.”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81</a:t>
            </a:fld>
            <a:endParaRPr lang="en-US"/>
          </a:p>
        </p:txBody>
      </p:sp>
    </p:spTree>
    <p:extLst>
      <p:ext uri="{BB962C8B-B14F-4D97-AF65-F5344CB8AC3E}">
        <p14:creationId xmlns:p14="http://schemas.microsoft.com/office/powerpoint/2010/main" val="306845580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Bible promises that the future that God has in store for you is filled with hope. Your past does not have to define you. An all-powerful Loving God created you. You are not some meaningless creation made by a disinterested Creator. God is intensely interested in your life. He deeply and tenderly loves each of us beyond comprehension. Here’s the crazy thing. He doesn’t love us because He has to but because He chooses to. 1 John 4:8 tells us that “God is love.” I want you to go home tonight knowing that you are loved. God loves you, and so do we.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37221171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Please be sure</a:t>
            </a:r>
            <a:r>
              <a:rPr lang="en-US" sz="1200" kern="1200" baseline="0" dirty="0">
                <a:solidFill>
                  <a:schemeClr val="tx1"/>
                </a:solidFill>
                <a:effectLst/>
                <a:latin typeface="+mn-lt"/>
                <a:ea typeface="+mn-ea"/>
                <a:cs typeface="+mn-cs"/>
              </a:rPr>
              <a:t> to </a:t>
            </a:r>
            <a:r>
              <a:rPr lang="en-US" sz="1200" kern="1200" dirty="0">
                <a:solidFill>
                  <a:schemeClr val="tx1"/>
                </a:solidFill>
                <a:effectLst/>
                <a:latin typeface="+mn-lt"/>
                <a:ea typeface="+mn-ea"/>
                <a:cs typeface="+mn-cs"/>
              </a:rPr>
              <a:t>meet in your life groups and go through the discussion questions up on the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83</a:t>
            </a:fld>
            <a:endParaRPr lang="en-US"/>
          </a:p>
        </p:txBody>
      </p:sp>
    </p:spTree>
    <p:extLst>
      <p:ext uri="{BB962C8B-B14F-4D97-AF65-F5344CB8AC3E}">
        <p14:creationId xmlns:p14="http://schemas.microsoft.com/office/powerpoint/2010/main" val="2745517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Learning to control your emotions will give you one of the greatest advantages to living a happy and content life. The opposite is also true, not learning to control your emotions will bring anger, sadness, anxiety, and fear into your life.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931554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3"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7721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3506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909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3"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3496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3974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3" indent="0">
              <a:buNone/>
              <a:defRPr sz="1800">
                <a:solidFill>
                  <a:schemeClr val="tx1">
                    <a:tint val="75000"/>
                  </a:schemeClr>
                </a:solidFill>
              </a:defRPr>
            </a:lvl3pPr>
            <a:lvl4pPr marL="1371530" indent="0">
              <a:buNone/>
              <a:defRPr sz="1600">
                <a:solidFill>
                  <a:schemeClr val="tx1">
                    <a:tint val="75000"/>
                  </a:schemeClr>
                </a:solidFill>
              </a:defRPr>
            </a:lvl4pPr>
            <a:lvl5pPr marL="1828706" indent="0">
              <a:buNone/>
              <a:defRPr sz="1600">
                <a:solidFill>
                  <a:schemeClr val="tx1">
                    <a:tint val="75000"/>
                  </a:schemeClr>
                </a:solidFill>
              </a:defRPr>
            </a:lvl5pPr>
            <a:lvl6pPr marL="2285883" indent="0">
              <a:buNone/>
              <a:defRPr sz="1600">
                <a:solidFill>
                  <a:schemeClr val="tx1">
                    <a:tint val="75000"/>
                  </a:schemeClr>
                </a:solidFill>
              </a:defRPr>
            </a:lvl6pPr>
            <a:lvl7pPr marL="2743060" indent="0">
              <a:buNone/>
              <a:defRPr sz="1600">
                <a:solidFill>
                  <a:schemeClr val="tx1">
                    <a:tint val="75000"/>
                  </a:schemeClr>
                </a:solidFill>
              </a:defRPr>
            </a:lvl7pPr>
            <a:lvl8pPr marL="3200236" indent="0">
              <a:buNone/>
              <a:defRPr sz="1600">
                <a:solidFill>
                  <a:schemeClr val="tx1">
                    <a:tint val="75000"/>
                  </a:schemeClr>
                </a:solidFill>
              </a:defRPr>
            </a:lvl8pPr>
            <a:lvl9pPr marL="365741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623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8695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5380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810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0602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201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1951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0395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3042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5162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908"/>
            <a:ext cx="9144000" cy="2387576"/>
          </a:xfrm>
          <a:prstGeom prst="rect">
            <a:avLst/>
          </a:prstGeom>
        </p:spPr>
        <p:txBody>
          <a:bodyPr anchor="b"/>
          <a:lstStyle>
            <a:lvl1pPr algn="ctr">
              <a:defRPr sz="4219"/>
            </a:lvl1pPr>
          </a:lstStyle>
          <a:p>
            <a:r>
              <a:rPr lang="en-US"/>
              <a:t>Click to edit Master title style</a:t>
            </a:r>
          </a:p>
        </p:txBody>
      </p:sp>
      <p:sp>
        <p:nvSpPr>
          <p:cNvPr id="3" name="Subtitle 2"/>
          <p:cNvSpPr>
            <a:spLocks noGrp="1"/>
          </p:cNvSpPr>
          <p:nvPr>
            <p:ph type="subTitle" idx="1"/>
          </p:nvPr>
        </p:nvSpPr>
        <p:spPr>
          <a:xfrm>
            <a:off x="1524000" y="3602013"/>
            <a:ext cx="9144000" cy="1655340"/>
          </a:xfrm>
        </p:spPr>
        <p:txBody>
          <a:bodyPr/>
          <a:lstStyle>
            <a:lvl1pPr marL="0" indent="0" algn="ctr">
              <a:buNone/>
              <a:defRPr sz="1687"/>
            </a:lvl1pPr>
            <a:lvl2pPr marL="321457" indent="0" algn="ctr">
              <a:buNone/>
              <a:defRPr sz="1406"/>
            </a:lvl2pPr>
            <a:lvl3pPr marL="642915" indent="0" algn="ctr">
              <a:buNone/>
              <a:defRPr sz="1266"/>
            </a:lvl3pPr>
            <a:lvl4pPr marL="964372" indent="0" algn="ctr">
              <a:buNone/>
              <a:defRPr sz="1125"/>
            </a:lvl4pPr>
            <a:lvl5pPr marL="1285829" indent="0" algn="ctr">
              <a:buNone/>
              <a:defRPr sz="1125"/>
            </a:lvl5pPr>
            <a:lvl6pPr marL="1607287" indent="0" algn="ctr">
              <a:buNone/>
              <a:defRPr sz="1125"/>
            </a:lvl6pPr>
            <a:lvl7pPr marL="1928744" indent="0" algn="ctr">
              <a:buNone/>
              <a:defRPr sz="1125"/>
            </a:lvl7pPr>
            <a:lvl8pPr marL="2250201" indent="0" algn="ctr">
              <a:buNone/>
              <a:defRPr sz="1125"/>
            </a:lvl8pPr>
            <a:lvl9pPr marL="2571659" indent="0" algn="ctr">
              <a:buNone/>
              <a:defRPr sz="1125"/>
            </a:lvl9pPr>
          </a:lstStyle>
          <a:p>
            <a:r>
              <a:rPr lang="en-US"/>
              <a:t>Click to edit Master subtitle style</a:t>
            </a:r>
          </a:p>
        </p:txBody>
      </p:sp>
    </p:spTree>
    <p:extLst>
      <p:ext uri="{BB962C8B-B14F-4D97-AF65-F5344CB8AC3E}">
        <p14:creationId xmlns:p14="http://schemas.microsoft.com/office/powerpoint/2010/main" val="68342434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7903" y="365001"/>
            <a:ext cx="10516195" cy="1326059"/>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826499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950" y="1710036"/>
            <a:ext cx="10516195" cy="2851919"/>
          </a:xfrm>
          <a:prstGeom prst="rect">
            <a:avLst/>
          </a:prstGeom>
        </p:spPr>
        <p:txBody>
          <a:bodyPr anchor="b"/>
          <a:lstStyle>
            <a:lvl1pPr>
              <a:defRPr sz="4219"/>
            </a:lvl1pPr>
          </a:lstStyle>
          <a:p>
            <a:r>
              <a:rPr lang="en-US"/>
              <a:t>Click to edit Master title style</a:t>
            </a:r>
          </a:p>
        </p:txBody>
      </p:sp>
      <p:sp>
        <p:nvSpPr>
          <p:cNvPr id="3" name="Text Placeholder 2"/>
          <p:cNvSpPr>
            <a:spLocks noGrp="1"/>
          </p:cNvSpPr>
          <p:nvPr>
            <p:ph type="body" idx="1"/>
          </p:nvPr>
        </p:nvSpPr>
        <p:spPr>
          <a:xfrm>
            <a:off x="831950" y="4589859"/>
            <a:ext cx="10516195" cy="1500188"/>
          </a:xfrm>
        </p:spPr>
        <p:txBody>
          <a:bodyPr/>
          <a:lstStyle>
            <a:lvl1pPr marL="0" indent="0">
              <a:buNone/>
              <a:defRPr sz="1687"/>
            </a:lvl1pPr>
            <a:lvl2pPr marL="321457" indent="0">
              <a:buNone/>
              <a:defRPr sz="1406"/>
            </a:lvl2pPr>
            <a:lvl3pPr marL="642915" indent="0">
              <a:buNone/>
              <a:defRPr sz="1266"/>
            </a:lvl3pPr>
            <a:lvl4pPr marL="964372" indent="0">
              <a:buNone/>
              <a:defRPr sz="1125"/>
            </a:lvl4pPr>
            <a:lvl5pPr marL="1285829" indent="0">
              <a:buNone/>
              <a:defRPr sz="1125"/>
            </a:lvl5pPr>
            <a:lvl6pPr marL="1607287" indent="0">
              <a:buNone/>
              <a:defRPr sz="1125"/>
            </a:lvl6pPr>
            <a:lvl7pPr marL="1928744" indent="0">
              <a:buNone/>
              <a:defRPr sz="1125"/>
            </a:lvl7pPr>
            <a:lvl8pPr marL="2250201" indent="0">
              <a:buNone/>
              <a:defRPr sz="1125"/>
            </a:lvl8pPr>
            <a:lvl9pPr marL="2571659" indent="0">
              <a:buNone/>
              <a:defRPr sz="1125"/>
            </a:lvl9pPr>
          </a:lstStyle>
          <a:p>
            <a:pPr lvl="0"/>
            <a:r>
              <a:rPr lang="en-US"/>
              <a:t>Click to edit Master text styles</a:t>
            </a:r>
          </a:p>
        </p:txBody>
      </p:sp>
    </p:spTree>
    <p:extLst>
      <p:ext uri="{BB962C8B-B14F-4D97-AF65-F5344CB8AC3E}">
        <p14:creationId xmlns:p14="http://schemas.microsoft.com/office/powerpoint/2010/main" val="266610984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7903" y="365001"/>
            <a:ext cx="10516195" cy="1326059"/>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345906" y="687586"/>
            <a:ext cx="3089672" cy="5473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578453" y="687586"/>
            <a:ext cx="3089672" cy="5473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642877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391" y="365001"/>
            <a:ext cx="10516195" cy="1326059"/>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391" y="1681014"/>
            <a:ext cx="5158383"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4" name="Content Placeholder 3"/>
          <p:cNvSpPr>
            <a:spLocks noGrp="1"/>
          </p:cNvSpPr>
          <p:nvPr>
            <p:ph sz="half" idx="2"/>
          </p:nvPr>
        </p:nvSpPr>
        <p:spPr>
          <a:xfrm>
            <a:off x="839391" y="2504777"/>
            <a:ext cx="5158383" cy="3684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1903" y="1681014"/>
            <a:ext cx="5183683"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6" name="Content Placeholder 5"/>
          <p:cNvSpPr>
            <a:spLocks noGrp="1"/>
          </p:cNvSpPr>
          <p:nvPr>
            <p:ph sz="quarter" idx="4"/>
          </p:nvPr>
        </p:nvSpPr>
        <p:spPr>
          <a:xfrm>
            <a:off x="6171903" y="2504777"/>
            <a:ext cx="5183683" cy="3684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567391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7903" y="365001"/>
            <a:ext cx="10516195" cy="1326059"/>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6748166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20249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3" indent="0">
              <a:buNone/>
              <a:defRPr sz="1800">
                <a:solidFill>
                  <a:schemeClr val="tx1">
                    <a:tint val="75000"/>
                  </a:schemeClr>
                </a:solidFill>
              </a:defRPr>
            </a:lvl3pPr>
            <a:lvl4pPr marL="1371530" indent="0">
              <a:buNone/>
              <a:defRPr sz="1600">
                <a:solidFill>
                  <a:schemeClr val="tx1">
                    <a:tint val="75000"/>
                  </a:schemeClr>
                </a:solidFill>
              </a:defRPr>
            </a:lvl4pPr>
            <a:lvl5pPr marL="1828706" indent="0">
              <a:buNone/>
              <a:defRPr sz="1600">
                <a:solidFill>
                  <a:schemeClr val="tx1">
                    <a:tint val="75000"/>
                  </a:schemeClr>
                </a:solidFill>
              </a:defRPr>
            </a:lvl5pPr>
            <a:lvl6pPr marL="2285883" indent="0">
              <a:buNone/>
              <a:defRPr sz="1600">
                <a:solidFill>
                  <a:schemeClr val="tx1">
                    <a:tint val="75000"/>
                  </a:schemeClr>
                </a:solidFill>
              </a:defRPr>
            </a:lvl6pPr>
            <a:lvl7pPr marL="2743060" indent="0">
              <a:buNone/>
              <a:defRPr sz="1600">
                <a:solidFill>
                  <a:schemeClr val="tx1">
                    <a:tint val="75000"/>
                  </a:schemeClr>
                </a:solidFill>
              </a:defRPr>
            </a:lvl7pPr>
            <a:lvl8pPr marL="3200236" indent="0">
              <a:buNone/>
              <a:defRPr sz="1600">
                <a:solidFill>
                  <a:schemeClr val="tx1">
                    <a:tint val="75000"/>
                  </a:schemeClr>
                </a:solidFill>
              </a:defRPr>
            </a:lvl8pPr>
            <a:lvl9pPr marL="365741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9321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a:prstGeom prst="rect">
            <a:avLst/>
          </a:prstGeom>
        </p:spPr>
        <p:txBody>
          <a:bodyPr anchor="b"/>
          <a:lstStyle>
            <a:lvl1pPr>
              <a:defRPr sz="2250"/>
            </a:lvl1pPr>
          </a:lstStyle>
          <a:p>
            <a:r>
              <a:rPr lang="en-US"/>
              <a:t>Click to edit Master title style</a:t>
            </a:r>
          </a:p>
        </p:txBody>
      </p:sp>
      <p:sp>
        <p:nvSpPr>
          <p:cNvPr id="3" name="Content Placeholder 2"/>
          <p:cNvSpPr>
            <a:spLocks noGrp="1"/>
          </p:cNvSpPr>
          <p:nvPr>
            <p:ph idx="1"/>
          </p:nvPr>
        </p:nvSpPr>
        <p:spPr>
          <a:xfrm>
            <a:off x="5183684" y="987847"/>
            <a:ext cx="6171902" cy="4873377"/>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391" y="2057177"/>
            <a:ext cx="393203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Tree>
    <p:extLst>
      <p:ext uri="{BB962C8B-B14F-4D97-AF65-F5344CB8AC3E}">
        <p14:creationId xmlns:p14="http://schemas.microsoft.com/office/powerpoint/2010/main" val="423854682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a:prstGeom prst="rect">
            <a:avLst/>
          </a:prstGeom>
        </p:spPr>
        <p:txBody>
          <a:bodyPr anchor="b"/>
          <a:lstStyle>
            <a:lvl1pPr>
              <a:defRPr sz="2250"/>
            </a:lvl1pPr>
          </a:lstStyle>
          <a:p>
            <a:r>
              <a:rPr lang="en-US"/>
              <a:t>Click to edit Master title style</a:t>
            </a:r>
          </a:p>
        </p:txBody>
      </p:sp>
      <p:sp>
        <p:nvSpPr>
          <p:cNvPr id="3" name="Picture Placeholder 2"/>
          <p:cNvSpPr>
            <a:spLocks noGrp="1"/>
          </p:cNvSpPr>
          <p:nvPr>
            <p:ph type="pic" idx="1"/>
          </p:nvPr>
        </p:nvSpPr>
        <p:spPr>
          <a:xfrm>
            <a:off x="5183684" y="987847"/>
            <a:ext cx="6171902" cy="4873377"/>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endParaRPr lang="en-US"/>
          </a:p>
        </p:txBody>
      </p:sp>
      <p:sp>
        <p:nvSpPr>
          <p:cNvPr id="4" name="Text Placeholder 3"/>
          <p:cNvSpPr>
            <a:spLocks noGrp="1"/>
          </p:cNvSpPr>
          <p:nvPr>
            <p:ph type="body" sz="half" idx="2"/>
          </p:nvPr>
        </p:nvSpPr>
        <p:spPr>
          <a:xfrm>
            <a:off x="839391" y="2057177"/>
            <a:ext cx="393203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Tree>
    <p:extLst>
      <p:ext uri="{BB962C8B-B14F-4D97-AF65-F5344CB8AC3E}">
        <p14:creationId xmlns:p14="http://schemas.microsoft.com/office/powerpoint/2010/main" val="240728424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7903" y="365001"/>
            <a:ext cx="10516195" cy="1326059"/>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352056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0942" y="365002"/>
            <a:ext cx="2707183" cy="579648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03" y="365002"/>
            <a:ext cx="7980164" cy="57964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24400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6644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654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78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061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507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881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fld id="{C764DE79-268F-4C1A-8933-263129D2AF90}" type="datetimeFigureOut">
              <a:rPr lang="en-US" dirty="0">
                <a:solidFill>
                  <a:prstClr val="black">
                    <a:tint val="75000"/>
                  </a:prstClr>
                </a:solidFill>
                <a:ea typeface="ヒラギノ角ゴ ProN W3" pitchFamily="-128" charset="-128"/>
                <a:sym typeface="Arial" panose="020B0604020202020204" pitchFamily="34" charset="0"/>
              </a:rPr>
              <a:pPr eaLnBrk="1" hangingPunct="1"/>
              <a:t>1/18/2024</a:t>
            </a:fld>
            <a:endParaRPr lang="en-US" dirty="0">
              <a:solidFill>
                <a:prstClr val="black">
                  <a:tint val="75000"/>
                </a:prstClr>
              </a:solidFill>
              <a:ea typeface="ヒラギノ角ゴ ProN W3" pitchFamily="-128" charset="-128"/>
              <a:sym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endParaRPr lang="en-US" dirty="0">
              <a:solidFill>
                <a:prstClr val="black">
                  <a:tint val="75000"/>
                </a:prstClr>
              </a:solidFill>
              <a:ea typeface="ヒラギノ角ゴ ProN W3" pitchFamily="-128" charset="-128"/>
              <a:sym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fld id="{48F63A3B-78C7-47BE-AE5E-E10140E04643}" type="slidenum">
              <a:rPr lang="en-US" dirty="0">
                <a:solidFill>
                  <a:prstClr val="black">
                    <a:tint val="75000"/>
                  </a:prstClr>
                </a:solidFill>
                <a:ea typeface="ヒラギノ角ゴ ProN W3" pitchFamily="-128" charset="-128"/>
                <a:sym typeface="Arial" panose="020B0604020202020204" pitchFamily="34" charset="0"/>
              </a:rPr>
              <a:pPr eaLnBrk="1" hangingPunct="1"/>
              <a:t>‹#›</a:t>
            </a:fld>
            <a:endParaRPr lang="en-US" dirty="0">
              <a:solidFill>
                <a:prstClr val="black">
                  <a:tint val="75000"/>
                </a:prstClr>
              </a:solidFill>
              <a:ea typeface="ヒラギノ角ゴ ProN W3" pitchFamily="-128" charset="-128"/>
              <a:sym typeface="Arial" panose="020B0604020202020204" pitchFamily="34" charset="0"/>
            </a:endParaRPr>
          </a:p>
        </p:txBody>
      </p:sp>
    </p:spTree>
    <p:extLst>
      <p:ext uri="{BB962C8B-B14F-4D97-AF65-F5344CB8AC3E}">
        <p14:creationId xmlns:p14="http://schemas.microsoft.com/office/powerpoint/2010/main" val="331457018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35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5" indent="-228588" algn="l" defTabSz="91435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1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fld id="{C764DE79-268F-4C1A-8933-263129D2AF90}" type="datetimeFigureOut">
              <a:rPr lang="en-US" dirty="0">
                <a:solidFill>
                  <a:prstClr val="black">
                    <a:tint val="75000"/>
                  </a:prstClr>
                </a:solidFill>
                <a:ea typeface="ヒラギノ角ゴ ProN W3" pitchFamily="-128" charset="-128"/>
                <a:sym typeface="Arial" panose="020B0604020202020204" pitchFamily="34" charset="0"/>
              </a:rPr>
              <a:pPr eaLnBrk="1" hangingPunct="1"/>
              <a:t>1/18/2024</a:t>
            </a:fld>
            <a:endParaRPr lang="en-US" dirty="0">
              <a:solidFill>
                <a:prstClr val="black">
                  <a:tint val="75000"/>
                </a:prstClr>
              </a:solidFill>
              <a:ea typeface="ヒラギノ角ゴ ProN W3" pitchFamily="-128" charset="-128"/>
              <a:sym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endParaRPr lang="en-US" dirty="0">
              <a:solidFill>
                <a:prstClr val="black">
                  <a:tint val="75000"/>
                </a:prstClr>
              </a:solidFill>
              <a:ea typeface="ヒラギノ角ゴ ProN W3" pitchFamily="-128" charset="-128"/>
              <a:sym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fld id="{48F63A3B-78C7-47BE-AE5E-E10140E04643}" type="slidenum">
              <a:rPr lang="en-US" dirty="0">
                <a:solidFill>
                  <a:prstClr val="black">
                    <a:tint val="75000"/>
                  </a:prstClr>
                </a:solidFill>
                <a:ea typeface="ヒラギノ角ゴ ProN W3" pitchFamily="-128" charset="-128"/>
                <a:sym typeface="Arial" panose="020B0604020202020204" pitchFamily="34" charset="0"/>
              </a:rPr>
              <a:pPr eaLnBrk="1" hangingPunct="1"/>
              <a:t>‹#›</a:t>
            </a:fld>
            <a:endParaRPr lang="en-US" dirty="0">
              <a:solidFill>
                <a:prstClr val="black">
                  <a:tint val="75000"/>
                </a:prstClr>
              </a:solidFill>
              <a:ea typeface="ヒラギノ角ゴ ProN W3" pitchFamily="-128" charset="-128"/>
              <a:sym typeface="Arial" panose="020B0604020202020204" pitchFamily="34" charset="0"/>
            </a:endParaRPr>
          </a:p>
        </p:txBody>
      </p:sp>
    </p:spTree>
    <p:extLst>
      <p:ext uri="{BB962C8B-B14F-4D97-AF65-F5344CB8AC3E}">
        <p14:creationId xmlns:p14="http://schemas.microsoft.com/office/powerpoint/2010/main" val="88113152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35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5" indent="-228588" algn="l" defTabSz="91435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1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body" idx="1"/>
          </p:nvPr>
        </p:nvSpPr>
        <p:spPr bwMode="auto">
          <a:xfrm>
            <a:off x="5345906" y="687586"/>
            <a:ext cx="6322219" cy="5473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180838" bIns="50800"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Tree>
    <p:extLst>
      <p:ext uri="{BB962C8B-B14F-4D97-AF65-F5344CB8AC3E}">
        <p14:creationId xmlns:p14="http://schemas.microsoft.com/office/powerpoint/2010/main" val="965232216"/>
      </p:ext>
    </p:extLst>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txStyles>
    <p:titleStyle>
      <a:lvl1pPr marL="27905" algn="l" rtl="0" fontAlgn="base">
        <a:spcBef>
          <a:spcPct val="0"/>
        </a:spcBef>
        <a:spcAft>
          <a:spcPct val="0"/>
        </a:spcAft>
        <a:defRPr sz="3867" b="1" i="1" kern="1200">
          <a:solidFill>
            <a:srgbClr val="000000"/>
          </a:solidFill>
          <a:latin typeface="+mj-lt"/>
          <a:ea typeface="+mj-ea"/>
          <a:cs typeface="+mj-cs"/>
          <a:sym typeface="Arial" panose="020B0604020202020204" pitchFamily="34" charset="0"/>
        </a:defRPr>
      </a:lvl1pPr>
      <a:lvl2pPr marL="27905" algn="l" rtl="0" fontAlgn="base">
        <a:spcBef>
          <a:spcPct val="0"/>
        </a:spcBef>
        <a:spcAft>
          <a:spcPct val="0"/>
        </a:spcAft>
        <a:defRPr sz="3867" b="1" i="1">
          <a:solidFill>
            <a:srgbClr val="000000"/>
          </a:solidFill>
          <a:latin typeface="Arial" panose="020B0604020202020204" pitchFamily="34" charset="0"/>
          <a:ea typeface="ヒラギノ角ゴ Pro W6" pitchFamily="1" charset="-128"/>
          <a:sym typeface="Arial" panose="020B0604020202020204" pitchFamily="34" charset="0"/>
        </a:defRPr>
      </a:lvl2pPr>
      <a:lvl3pPr marL="27905" algn="l" rtl="0" fontAlgn="base">
        <a:spcBef>
          <a:spcPct val="0"/>
        </a:spcBef>
        <a:spcAft>
          <a:spcPct val="0"/>
        </a:spcAft>
        <a:defRPr sz="3867" b="1" i="1">
          <a:solidFill>
            <a:srgbClr val="000000"/>
          </a:solidFill>
          <a:latin typeface="Arial" panose="020B0604020202020204" pitchFamily="34" charset="0"/>
          <a:ea typeface="ヒラギノ角ゴ Pro W6" pitchFamily="1" charset="-128"/>
          <a:sym typeface="Arial" panose="020B0604020202020204" pitchFamily="34" charset="0"/>
        </a:defRPr>
      </a:lvl3pPr>
      <a:lvl4pPr marL="27905" algn="l" rtl="0" fontAlgn="base">
        <a:spcBef>
          <a:spcPct val="0"/>
        </a:spcBef>
        <a:spcAft>
          <a:spcPct val="0"/>
        </a:spcAft>
        <a:defRPr sz="3867" b="1" i="1">
          <a:solidFill>
            <a:srgbClr val="000000"/>
          </a:solidFill>
          <a:latin typeface="Arial" panose="020B0604020202020204" pitchFamily="34" charset="0"/>
          <a:ea typeface="ヒラギノ角ゴ Pro W6" pitchFamily="1" charset="-128"/>
          <a:sym typeface="Arial" panose="020B0604020202020204" pitchFamily="34" charset="0"/>
        </a:defRPr>
      </a:lvl4pPr>
      <a:lvl5pPr marL="27905" algn="l" rtl="0" fontAlgn="base">
        <a:spcBef>
          <a:spcPct val="0"/>
        </a:spcBef>
        <a:spcAft>
          <a:spcPct val="0"/>
        </a:spcAft>
        <a:defRPr sz="3867" b="1" i="1">
          <a:solidFill>
            <a:srgbClr val="000000"/>
          </a:solidFill>
          <a:latin typeface="Arial" panose="020B0604020202020204" pitchFamily="34" charset="0"/>
          <a:ea typeface="ヒラギノ角ゴ Pro W6" pitchFamily="1" charset="-128"/>
          <a:sym typeface="Arial" panose="020B0604020202020204" pitchFamily="34" charset="0"/>
        </a:defRPr>
      </a:lvl5pPr>
      <a:lvl6pPr marL="349362" algn="l" rtl="0" fontAlgn="base">
        <a:spcBef>
          <a:spcPct val="0"/>
        </a:spcBef>
        <a:spcAft>
          <a:spcPct val="0"/>
        </a:spcAft>
        <a:defRPr sz="3867" b="1" i="1">
          <a:solidFill>
            <a:srgbClr val="000000"/>
          </a:solidFill>
          <a:latin typeface="Arial" panose="020B0604020202020204" pitchFamily="34" charset="0"/>
          <a:ea typeface="ヒラギノ角ゴ Pro W6" pitchFamily="1" charset="-128"/>
          <a:sym typeface="Arial" panose="020B0604020202020204" pitchFamily="34" charset="0"/>
        </a:defRPr>
      </a:lvl6pPr>
      <a:lvl7pPr marL="670819" algn="l" rtl="0" fontAlgn="base">
        <a:spcBef>
          <a:spcPct val="0"/>
        </a:spcBef>
        <a:spcAft>
          <a:spcPct val="0"/>
        </a:spcAft>
        <a:defRPr sz="3867" b="1" i="1">
          <a:solidFill>
            <a:srgbClr val="000000"/>
          </a:solidFill>
          <a:latin typeface="Arial" panose="020B0604020202020204" pitchFamily="34" charset="0"/>
          <a:ea typeface="ヒラギノ角ゴ Pro W6" pitchFamily="1" charset="-128"/>
          <a:sym typeface="Arial" panose="020B0604020202020204" pitchFamily="34" charset="0"/>
        </a:defRPr>
      </a:lvl7pPr>
      <a:lvl8pPr marL="992277" algn="l" rtl="0" fontAlgn="base">
        <a:spcBef>
          <a:spcPct val="0"/>
        </a:spcBef>
        <a:spcAft>
          <a:spcPct val="0"/>
        </a:spcAft>
        <a:defRPr sz="3867" b="1" i="1">
          <a:solidFill>
            <a:srgbClr val="000000"/>
          </a:solidFill>
          <a:latin typeface="Arial" panose="020B0604020202020204" pitchFamily="34" charset="0"/>
          <a:ea typeface="ヒラギノ角ゴ Pro W6" pitchFamily="1" charset="-128"/>
          <a:sym typeface="Arial" panose="020B0604020202020204" pitchFamily="34" charset="0"/>
        </a:defRPr>
      </a:lvl8pPr>
      <a:lvl9pPr marL="1313734" algn="l" rtl="0" fontAlgn="base">
        <a:spcBef>
          <a:spcPct val="0"/>
        </a:spcBef>
        <a:spcAft>
          <a:spcPct val="0"/>
        </a:spcAft>
        <a:defRPr sz="3867" b="1" i="1">
          <a:solidFill>
            <a:srgbClr val="000000"/>
          </a:solidFill>
          <a:latin typeface="Arial" panose="020B0604020202020204" pitchFamily="34" charset="0"/>
          <a:ea typeface="ヒラギノ角ゴ Pro W6" pitchFamily="1" charset="-128"/>
          <a:sym typeface="Arial" panose="020B0604020202020204" pitchFamily="34" charset="0"/>
        </a:defRPr>
      </a:lvl9pPr>
    </p:titleStyle>
    <p:bodyStyle>
      <a:lvl1pPr marL="341548" indent="-338200" algn="l" rtl="0" fontAlgn="base">
        <a:spcBef>
          <a:spcPts val="773"/>
        </a:spcBef>
        <a:spcAft>
          <a:spcPct val="0"/>
        </a:spcAft>
        <a:buSzPct val="100000"/>
        <a:buFont typeface="Lucida Grande" pitchFamily="28" charset="0"/>
        <a:buChar char="•"/>
        <a:defRPr sz="3094" kern="1200">
          <a:solidFill>
            <a:srgbClr val="56575A"/>
          </a:solidFill>
          <a:latin typeface="+mn-lt"/>
          <a:ea typeface="+mn-ea"/>
          <a:cs typeface="+mn-cs"/>
          <a:sym typeface="Arial" panose="020B0604020202020204" pitchFamily="34" charset="0"/>
        </a:defRPr>
      </a:lvl1pPr>
      <a:lvl2pPr marL="665238" indent="-275695" algn="l" rtl="0" fontAlgn="base">
        <a:spcBef>
          <a:spcPts val="633"/>
        </a:spcBef>
        <a:spcAft>
          <a:spcPct val="0"/>
        </a:spcAft>
        <a:buSzPct val="100000"/>
        <a:buFont typeface="Lucida Grande" pitchFamily="28" charset="0"/>
        <a:buChar char="–"/>
        <a:defRPr sz="2672" kern="1200">
          <a:solidFill>
            <a:srgbClr val="56575A"/>
          </a:solidFill>
          <a:latin typeface="+mn-lt"/>
          <a:ea typeface="+mn-ea"/>
          <a:cs typeface="+mn-cs"/>
          <a:sym typeface="Arial" panose="020B0604020202020204" pitchFamily="34" charset="0"/>
        </a:defRPr>
      </a:lvl2pPr>
      <a:lvl3pPr marL="1074873" indent="-228815" algn="l" rtl="0" fontAlgn="base">
        <a:spcBef>
          <a:spcPts val="562"/>
        </a:spcBef>
        <a:spcAft>
          <a:spcPct val="0"/>
        </a:spcAft>
        <a:buSzPct val="100000"/>
        <a:buFont typeface="Lucida Grande" pitchFamily="28" charset="0"/>
        <a:buChar char="•"/>
        <a:defRPr sz="2391" kern="1200">
          <a:solidFill>
            <a:srgbClr val="56575A"/>
          </a:solidFill>
          <a:latin typeface="+mn-lt"/>
          <a:ea typeface="+mn-ea"/>
          <a:cs typeface="+mn-cs"/>
          <a:sym typeface="Arial" panose="020B0604020202020204" pitchFamily="34" charset="0"/>
        </a:defRPr>
      </a:lvl3pPr>
      <a:lvl4pPr marL="1530271" indent="-226583" algn="l" rtl="0" fontAlgn="base">
        <a:spcBef>
          <a:spcPts val="492"/>
        </a:spcBef>
        <a:spcAft>
          <a:spcPct val="0"/>
        </a:spcAft>
        <a:buSzPct val="100000"/>
        <a:buFont typeface="Lucida Grande" pitchFamily="28" charset="0"/>
        <a:buChar char="–"/>
        <a:defRPr sz="1969" kern="1200">
          <a:solidFill>
            <a:srgbClr val="56575A"/>
          </a:solidFill>
          <a:latin typeface="+mn-lt"/>
          <a:ea typeface="+mn-ea"/>
          <a:cs typeface="+mn-cs"/>
          <a:sym typeface="Arial" panose="020B0604020202020204" pitchFamily="34" charset="0"/>
        </a:defRPr>
      </a:lvl4pPr>
      <a:lvl5pPr marL="1986785" indent="-227699" algn="l" rtl="0" fontAlgn="base">
        <a:spcBef>
          <a:spcPts val="492"/>
        </a:spcBef>
        <a:spcAft>
          <a:spcPct val="0"/>
        </a:spcAft>
        <a:buSzPct val="100000"/>
        <a:buFont typeface="Lucida Grande" pitchFamily="28" charset="0"/>
        <a:buChar char="»"/>
        <a:defRPr sz="1969" kern="1200">
          <a:solidFill>
            <a:srgbClr val="56575A"/>
          </a:solidFill>
          <a:latin typeface="+mn-lt"/>
          <a:ea typeface="+mn-ea"/>
          <a:cs typeface="+mn-cs"/>
          <a:sym typeface="Arial" panose="020B0604020202020204" pitchFamily="34"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819828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838200"/>
            <a:ext cx="6096000" cy="4832092"/>
          </a:xfrm>
          <a:prstGeom prst="rect">
            <a:avLst/>
          </a:prstGeom>
          <a:noFill/>
        </p:spPr>
        <p:txBody>
          <a:bodyPr wrap="square" rtlCol="0">
            <a:spAutoFit/>
          </a:bodyPr>
          <a:lstStyle/>
          <a:p>
            <a:pPr lvl="0" eaLnBrk="1" fontAlgn="auto" hangingPunct="1">
              <a:spcBef>
                <a:spcPts val="0"/>
              </a:spcBef>
              <a:spcAft>
                <a:spcPts val="0"/>
              </a:spcAft>
              <a:defRPr/>
            </a:pPr>
            <a:r>
              <a:rPr lang="en-US" sz="4400" b="1" dirty="0">
                <a:latin typeface="+mn-lt"/>
              </a:rPr>
              <a:t>“Nothing gives one so much advantage over another than to remain calm and unruffled under all circumstances.” </a:t>
            </a:r>
          </a:p>
          <a:p>
            <a:r>
              <a:rPr lang="en-US" sz="4400" b="1" dirty="0">
                <a:solidFill>
                  <a:prstClr val="black"/>
                </a:solidFill>
                <a:latin typeface="+mn-lt"/>
              </a:rPr>
              <a:t>- </a:t>
            </a:r>
            <a:r>
              <a:rPr lang="en-US" sz="4400" b="1" dirty="0">
                <a:latin typeface="+mn-lt"/>
              </a:rPr>
              <a:t>Thomas Jefferson </a:t>
            </a:r>
            <a:endParaRPr lang="en-US" sz="4400" b="1" dirty="0">
              <a:solidFill>
                <a:prstClr val="black"/>
              </a:solidFill>
              <a:latin typeface="+mn-lt"/>
            </a:endParaRPr>
          </a:p>
          <a:p>
            <a:endParaRPr lang="en-US" sz="4400" b="1" dirty="0">
              <a:solidFill>
                <a:prstClr val="black"/>
              </a:solidFill>
              <a:latin typeface="+mn-lt"/>
            </a:endParaRPr>
          </a:p>
        </p:txBody>
      </p:sp>
      <p:pic>
        <p:nvPicPr>
          <p:cNvPr id="4100" name="Picture 4" descr="man holding classical guita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32914" y="-27215"/>
            <a:ext cx="4659086" cy="6885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271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2286000"/>
            <a:ext cx="5791200" cy="1325563"/>
          </a:xfrm>
        </p:spPr>
        <p:txBody>
          <a:bodyPr/>
          <a:lstStyle/>
          <a:p>
            <a:r>
              <a:rPr lang="en-US" b="1" dirty="0">
                <a:latin typeface="+mn-lt"/>
              </a:rPr>
              <a:t>Emotional Intelligence</a:t>
            </a:r>
          </a:p>
        </p:txBody>
      </p:sp>
      <p:pic>
        <p:nvPicPr>
          <p:cNvPr id="6146" name="Picture 2" descr="grayscale photo of man in sui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2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2286000"/>
            <a:ext cx="5791200" cy="1325563"/>
          </a:xfrm>
        </p:spPr>
        <p:txBody>
          <a:bodyPr/>
          <a:lstStyle/>
          <a:p>
            <a:r>
              <a:rPr lang="en-US" b="1" dirty="0">
                <a:latin typeface="+mn-lt"/>
              </a:rPr>
              <a:t>Emotional Intelligence</a:t>
            </a:r>
          </a:p>
        </p:txBody>
      </p:sp>
      <p:pic>
        <p:nvPicPr>
          <p:cNvPr id="6146" name="Picture 2" descr="grayscale photo of man in sui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129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2286000"/>
            <a:ext cx="6172200" cy="1325563"/>
          </a:xfrm>
        </p:spPr>
        <p:txBody>
          <a:bodyPr/>
          <a:lstStyle/>
          <a:p>
            <a:pPr lvl="0"/>
            <a:r>
              <a:rPr lang="en-US" b="1" dirty="0">
                <a:solidFill>
                  <a:srgbClr val="0070C0"/>
                </a:solidFill>
                <a:latin typeface="+mn-lt"/>
              </a:rPr>
              <a:t>1. Knowing </a:t>
            </a:r>
            <a:r>
              <a:rPr lang="en-US" b="1" dirty="0">
                <a:latin typeface="+mn-lt"/>
              </a:rPr>
              <a:t>our emotions.</a:t>
            </a:r>
          </a:p>
        </p:txBody>
      </p:sp>
      <p:pic>
        <p:nvPicPr>
          <p:cNvPr id="6146" name="Picture 2" descr="grayscale photo of man in sui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688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2286000"/>
            <a:ext cx="6629400" cy="1325563"/>
          </a:xfrm>
        </p:spPr>
        <p:txBody>
          <a:bodyPr/>
          <a:lstStyle/>
          <a:p>
            <a:pPr lvl="0"/>
            <a:r>
              <a:rPr lang="en-US" b="1" dirty="0">
                <a:solidFill>
                  <a:srgbClr val="0070C0"/>
                </a:solidFill>
                <a:latin typeface="+mn-lt"/>
              </a:rPr>
              <a:t>2. Managing </a:t>
            </a:r>
            <a:r>
              <a:rPr lang="en-US" b="1" dirty="0">
                <a:latin typeface="+mn-lt"/>
              </a:rPr>
              <a:t>our emotions.</a:t>
            </a:r>
          </a:p>
        </p:txBody>
      </p:sp>
      <p:pic>
        <p:nvPicPr>
          <p:cNvPr id="6146" name="Picture 2" descr="grayscale photo of man in sui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55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2286000"/>
            <a:ext cx="6629400" cy="1325563"/>
          </a:xfrm>
        </p:spPr>
        <p:txBody>
          <a:bodyPr/>
          <a:lstStyle/>
          <a:p>
            <a:pPr lvl="0"/>
            <a:r>
              <a:rPr lang="en-US" b="1" dirty="0">
                <a:solidFill>
                  <a:srgbClr val="0070C0"/>
                </a:solidFill>
                <a:latin typeface="+mn-lt"/>
              </a:rPr>
              <a:t>3. Recognizing </a:t>
            </a:r>
            <a:r>
              <a:rPr lang="en-US" b="1" dirty="0">
                <a:latin typeface="+mn-lt"/>
              </a:rPr>
              <a:t>emotions in others.</a:t>
            </a:r>
          </a:p>
        </p:txBody>
      </p:sp>
      <p:pic>
        <p:nvPicPr>
          <p:cNvPr id="6146" name="Picture 2" descr="grayscale photo of man in sui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356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2286000"/>
            <a:ext cx="6629400" cy="1325563"/>
          </a:xfrm>
        </p:spPr>
        <p:txBody>
          <a:bodyPr/>
          <a:lstStyle/>
          <a:p>
            <a:pPr lvl="0"/>
            <a:r>
              <a:rPr lang="en-US" b="1" dirty="0">
                <a:latin typeface="+mn-lt"/>
              </a:rPr>
              <a:t>4. Managing </a:t>
            </a:r>
            <a:r>
              <a:rPr lang="en-US" b="1" dirty="0">
                <a:solidFill>
                  <a:srgbClr val="0070C0"/>
                </a:solidFill>
                <a:latin typeface="+mn-lt"/>
              </a:rPr>
              <a:t>relationships </a:t>
            </a:r>
            <a:r>
              <a:rPr lang="en-US" b="1" dirty="0">
                <a:latin typeface="+mn-lt"/>
              </a:rPr>
              <a:t>with others.</a:t>
            </a:r>
          </a:p>
        </p:txBody>
      </p:sp>
      <p:pic>
        <p:nvPicPr>
          <p:cNvPr id="6146" name="Picture 2" descr="grayscale photo of man in sui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579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2286000"/>
            <a:ext cx="6629400" cy="1325563"/>
          </a:xfrm>
        </p:spPr>
        <p:txBody>
          <a:bodyPr/>
          <a:lstStyle/>
          <a:p>
            <a:pPr lvl="0"/>
            <a:r>
              <a:rPr lang="en-US" b="1" dirty="0">
                <a:solidFill>
                  <a:srgbClr val="0070C0"/>
                </a:solidFill>
                <a:latin typeface="+mn-lt"/>
              </a:rPr>
              <a:t>5. Motivating </a:t>
            </a:r>
            <a:r>
              <a:rPr lang="en-US" b="1" dirty="0">
                <a:latin typeface="+mn-lt"/>
              </a:rPr>
              <a:t>ourselves to achieve our goals.</a:t>
            </a:r>
          </a:p>
        </p:txBody>
      </p:sp>
      <p:pic>
        <p:nvPicPr>
          <p:cNvPr id="6146" name="Picture 2" descr="grayscale photo of man in sui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037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2286000"/>
            <a:ext cx="5791200" cy="1325563"/>
          </a:xfrm>
        </p:spPr>
        <p:txBody>
          <a:bodyPr>
            <a:normAutofit fontScale="90000"/>
          </a:bodyPr>
          <a:lstStyle/>
          <a:p>
            <a:r>
              <a:rPr lang="en-US" b="1" dirty="0">
                <a:latin typeface="+mn-lt"/>
              </a:rPr>
              <a:t>Emotional Intelligence</a:t>
            </a:r>
            <a:br>
              <a:rPr lang="en-US" b="1" dirty="0">
                <a:latin typeface="+mn-lt"/>
              </a:rPr>
            </a:br>
            <a:r>
              <a:rPr lang="en-US" b="1" dirty="0">
                <a:latin typeface="+mn-lt"/>
              </a:rPr>
              <a:t>		   vs. </a:t>
            </a:r>
            <a:br>
              <a:rPr lang="en-US" b="1" dirty="0">
                <a:latin typeface="+mn-lt"/>
              </a:rPr>
            </a:br>
            <a:r>
              <a:rPr lang="en-US" b="1" dirty="0">
                <a:latin typeface="+mn-lt"/>
              </a:rPr>
              <a:t>Intelligence Quotient </a:t>
            </a:r>
          </a:p>
        </p:txBody>
      </p:sp>
      <p:pic>
        <p:nvPicPr>
          <p:cNvPr id="6146" name="Picture 2" descr="grayscale photo of man in sui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529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895600"/>
            <a:ext cx="5638800" cy="1325563"/>
          </a:xfrm>
        </p:spPr>
        <p:txBody>
          <a:bodyPr>
            <a:noAutofit/>
          </a:bodyPr>
          <a:lstStyle/>
          <a:p>
            <a:r>
              <a:rPr lang="en-US" b="1" dirty="0">
                <a:latin typeface="+mn-lt"/>
              </a:rPr>
              <a:t>“People are not disturbed by things, but by the view they take of them.” </a:t>
            </a:r>
            <a:br>
              <a:rPr lang="en-US" b="1" dirty="0">
                <a:latin typeface="+mn-lt"/>
              </a:rPr>
            </a:br>
            <a:r>
              <a:rPr lang="en-US" b="1" dirty="0">
                <a:latin typeface="+mn-lt"/>
              </a:rPr>
              <a:t>- Epictetus</a:t>
            </a:r>
            <a:br>
              <a:rPr lang="en-US" b="1" dirty="0">
                <a:latin typeface="+mn-lt"/>
              </a:rPr>
            </a:br>
            <a:endParaRPr lang="en-US" b="1" dirty="0">
              <a:latin typeface="+mn-lt"/>
            </a:endParaRPr>
          </a:p>
        </p:txBody>
      </p:sp>
      <p:pic>
        <p:nvPicPr>
          <p:cNvPr id="9218" name="Picture 2" descr="city buildings on eyeglasses view"/>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79872" y="0"/>
            <a:ext cx="514478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41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body" idx="1"/>
          </p:nvPr>
        </p:nvSpPr>
        <p:spPr>
          <a:xfrm>
            <a:off x="5257800" y="228600"/>
            <a:ext cx="6617494" cy="5473898"/>
          </a:xfrm>
          <a:ln/>
        </p:spPr>
        <p:txBody>
          <a:bodyPr vert="horz" wrap="square" lIns="50800" tIns="50800" rIns="218585" bIns="50800" numCol="1" anchor="t" anchorCtr="0" compatLnSpc="1">
            <a:prstTxWarp prst="textNoShape">
              <a:avLst/>
            </a:prstTxWarp>
          </a:bodyPr>
          <a:lstStyle/>
          <a:p>
            <a:pPr marL="3348" indent="0" algn="ctr">
              <a:buNone/>
            </a:pPr>
            <a:r>
              <a:rPr lang="en-US" sz="6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Weathering the Storm</a:t>
            </a:r>
            <a:endParaRPr lang="en-US" altLang="en-US" sz="4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348" indent="0" algn="ctr">
              <a:buNone/>
            </a:pPr>
            <a:r>
              <a:rPr lang="en-US" sz="6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ABC's of Understanding your Emotions</a:t>
            </a:r>
            <a:endParaRPr lang="en-US" altLang="en-US" sz="6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675076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895600"/>
            <a:ext cx="5638800" cy="1325563"/>
          </a:xfrm>
        </p:spPr>
        <p:txBody>
          <a:bodyPr>
            <a:noAutofit/>
          </a:bodyPr>
          <a:lstStyle/>
          <a:p>
            <a:r>
              <a:rPr lang="en-US" b="1" dirty="0">
                <a:latin typeface="+mn-lt"/>
              </a:rPr>
              <a:t>“People are not disturbed by things, but by the view they take of them.” </a:t>
            </a:r>
            <a:br>
              <a:rPr lang="en-US" b="1" dirty="0">
                <a:latin typeface="+mn-lt"/>
              </a:rPr>
            </a:br>
            <a:r>
              <a:rPr lang="en-US" b="1" dirty="0">
                <a:latin typeface="+mn-lt"/>
              </a:rPr>
              <a:t>- Epictetus</a:t>
            </a:r>
            <a:br>
              <a:rPr lang="en-US" b="1" dirty="0">
                <a:latin typeface="+mn-lt"/>
              </a:rPr>
            </a:br>
            <a:endParaRPr lang="en-US" b="1" dirty="0">
              <a:latin typeface="+mn-lt"/>
            </a:endParaRPr>
          </a:p>
        </p:txBody>
      </p:sp>
      <p:pic>
        <p:nvPicPr>
          <p:cNvPr id="9218" name="Picture 2" descr="city buildings on eyeglasses view"/>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79872" y="0"/>
            <a:ext cx="514478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5105400"/>
            <a:ext cx="7079872" cy="1200329"/>
          </a:xfrm>
          <a:prstGeom prst="rect">
            <a:avLst/>
          </a:prstGeom>
          <a:noFill/>
        </p:spPr>
        <p:txBody>
          <a:bodyPr wrap="square" rtlCol="0">
            <a:spAutoFit/>
          </a:bodyPr>
          <a:lstStyle/>
          <a:p>
            <a:pPr marL="742950" indent="-742950" algn="ctr">
              <a:buAutoNum type="arabicPeriod"/>
            </a:pPr>
            <a:r>
              <a:rPr lang="en-US" sz="3600" b="1" dirty="0">
                <a:solidFill>
                  <a:srgbClr val="0070C0"/>
                </a:solidFill>
                <a:latin typeface="+mn-lt"/>
              </a:rPr>
              <a:t>Beliefs </a:t>
            </a:r>
          </a:p>
          <a:p>
            <a:pPr marL="742950" indent="-742950" algn="ctr">
              <a:buAutoNum type="arabicPeriod"/>
            </a:pPr>
            <a:r>
              <a:rPr lang="en-US" sz="3600" b="1" dirty="0">
                <a:solidFill>
                  <a:srgbClr val="0070C0"/>
                </a:solidFill>
                <a:latin typeface="+mn-lt"/>
              </a:rPr>
              <a:t>Silent self-talk statement </a:t>
            </a:r>
          </a:p>
        </p:txBody>
      </p:sp>
    </p:spTree>
    <p:extLst>
      <p:ext uri="{BB962C8B-B14F-4D97-AF65-F5344CB8AC3E}">
        <p14:creationId xmlns:p14="http://schemas.microsoft.com/office/powerpoint/2010/main" val="3933301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95600"/>
            <a:ext cx="5943600" cy="1325563"/>
          </a:xfrm>
        </p:spPr>
        <p:txBody>
          <a:bodyPr>
            <a:noAutofit/>
          </a:bodyPr>
          <a:lstStyle/>
          <a:p>
            <a:r>
              <a:rPr lang="en-US" b="1" dirty="0">
                <a:latin typeface="+mn-lt"/>
              </a:rPr>
              <a:t>Jesus said to him, If you can believe, all things are possible to him who believes.</a:t>
            </a:r>
            <a:br>
              <a:rPr lang="en-US" b="1" dirty="0">
                <a:latin typeface="+mn-lt"/>
              </a:rPr>
            </a:br>
            <a:r>
              <a:rPr lang="en-US" b="1" dirty="0">
                <a:latin typeface="+mn-lt"/>
              </a:rPr>
              <a:t>- Mark 9:23 NKJV</a:t>
            </a:r>
            <a:br>
              <a:rPr lang="en-US" b="1" dirty="0">
                <a:latin typeface="+mn-lt"/>
              </a:rPr>
            </a:br>
            <a:endParaRPr lang="en-US" b="1" dirty="0">
              <a:latin typeface="+mn-lt"/>
            </a:endParaRPr>
          </a:p>
        </p:txBody>
      </p:sp>
      <p:pic>
        <p:nvPicPr>
          <p:cNvPr id="9218" name="Picture 2" descr="city buildings on eyeglasses view"/>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79872" y="0"/>
            <a:ext cx="514478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59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2" name="Picture 4" descr="close-up photography of two men facing on seashore during sunse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6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2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2" name="Picture 4" descr="close-up photography of two men facing on seashore during sunse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6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706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2" name="Picture 4" descr="close-up photography of two men facing on seashore during sunse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6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268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3795" y="838200"/>
            <a:ext cx="7138205" cy="1325563"/>
          </a:xfrm>
        </p:spPr>
        <p:txBody>
          <a:bodyPr/>
          <a:lstStyle/>
          <a:p>
            <a:pPr algn="ctr"/>
            <a:r>
              <a:rPr lang="en-US" b="1" dirty="0">
                <a:latin typeface="+mn-lt"/>
              </a:rPr>
              <a:t>ABCs of our emotions. </a:t>
            </a:r>
            <a:br>
              <a:rPr lang="en-US" b="1" dirty="0">
                <a:latin typeface="+mn-lt"/>
              </a:rPr>
            </a:br>
            <a:endParaRPr lang="en-US" b="1" dirty="0">
              <a:latin typeface="+mn-lt"/>
            </a:endParaRPr>
          </a:p>
        </p:txBody>
      </p:sp>
      <p:pic>
        <p:nvPicPr>
          <p:cNvPr id="21506" name="Picture 2" descr="woman in gray sweater seating on chai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
            <a:ext cx="5053795"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39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762000"/>
            <a:ext cx="6096000" cy="1325563"/>
          </a:xfrm>
        </p:spPr>
        <p:txBody>
          <a:bodyPr>
            <a:noAutofit/>
          </a:bodyPr>
          <a:lstStyle/>
          <a:p>
            <a:pPr algn="ctr"/>
            <a:r>
              <a:rPr lang="en-US" b="1" dirty="0">
                <a:latin typeface="+mn-lt"/>
              </a:rPr>
              <a:t>A – Stands for </a:t>
            </a:r>
            <a:r>
              <a:rPr lang="en-US" b="1" dirty="0">
                <a:solidFill>
                  <a:srgbClr val="0070C0"/>
                </a:solidFill>
                <a:latin typeface="+mn-lt"/>
              </a:rPr>
              <a:t>the activating event.</a:t>
            </a:r>
            <a:br>
              <a:rPr lang="en-US" b="1" dirty="0">
                <a:latin typeface="+mn-lt"/>
              </a:rPr>
            </a:br>
            <a:endParaRPr lang="en-US" b="1" dirty="0">
              <a:latin typeface="+mn-lt"/>
            </a:endParaRPr>
          </a:p>
        </p:txBody>
      </p:sp>
      <p:pic>
        <p:nvPicPr>
          <p:cNvPr id="21506" name="Picture 2" descr="woman in gray sweater seating on chai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
            <a:ext cx="5053795"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486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2103436"/>
            <a:ext cx="6096000" cy="1325563"/>
          </a:xfrm>
        </p:spPr>
        <p:txBody>
          <a:bodyPr>
            <a:noAutofit/>
          </a:bodyPr>
          <a:lstStyle/>
          <a:p>
            <a:pPr algn="ctr"/>
            <a:r>
              <a:rPr lang="en-US" b="1" dirty="0">
                <a:latin typeface="+mn-lt"/>
              </a:rPr>
              <a:t>Activating events are:</a:t>
            </a:r>
            <a:br>
              <a:rPr lang="en-US" b="1" dirty="0">
                <a:latin typeface="+mn-lt"/>
              </a:rPr>
            </a:br>
            <a:br>
              <a:rPr lang="en-US" b="1" dirty="0">
                <a:latin typeface="+mn-lt"/>
              </a:rPr>
            </a:br>
            <a:r>
              <a:rPr lang="en-US" b="1" dirty="0">
                <a:latin typeface="+mn-lt"/>
              </a:rPr>
              <a:t>The current stressors in your life.</a:t>
            </a:r>
            <a:br>
              <a:rPr lang="en-US" b="1" dirty="0">
                <a:latin typeface="+mn-lt"/>
              </a:rPr>
            </a:br>
            <a:r>
              <a:rPr lang="en-US" b="1" dirty="0">
                <a:latin typeface="+mn-lt"/>
              </a:rPr>
              <a:t> </a:t>
            </a:r>
            <a:br>
              <a:rPr lang="en-US" b="1" dirty="0">
                <a:latin typeface="+mn-lt"/>
              </a:rPr>
            </a:br>
            <a:br>
              <a:rPr lang="en-US" b="1" dirty="0">
                <a:latin typeface="+mn-lt"/>
              </a:rPr>
            </a:br>
            <a:endParaRPr lang="en-US" b="1" dirty="0">
              <a:latin typeface="+mn-lt"/>
            </a:endParaRPr>
          </a:p>
        </p:txBody>
      </p:sp>
      <p:pic>
        <p:nvPicPr>
          <p:cNvPr id="21506" name="Picture 2" descr="woman in gray sweater seating on chai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
            <a:ext cx="5053795"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798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2103436"/>
            <a:ext cx="6096000" cy="1325563"/>
          </a:xfrm>
        </p:spPr>
        <p:txBody>
          <a:bodyPr>
            <a:noAutofit/>
          </a:bodyPr>
          <a:lstStyle/>
          <a:p>
            <a:pPr algn="ctr"/>
            <a:r>
              <a:rPr lang="en-US" b="1" dirty="0">
                <a:latin typeface="+mn-lt"/>
              </a:rPr>
              <a:t>Activating events are:</a:t>
            </a:r>
            <a:br>
              <a:rPr lang="en-US" b="1" dirty="0">
                <a:latin typeface="+mn-lt"/>
              </a:rPr>
            </a:br>
            <a:br>
              <a:rPr lang="en-US" b="1" dirty="0">
                <a:latin typeface="+mn-lt"/>
              </a:rPr>
            </a:br>
            <a:r>
              <a:rPr lang="en-US" b="1" dirty="0">
                <a:latin typeface="+mn-lt"/>
              </a:rPr>
              <a:t>They can be past, present or future (anticipated).</a:t>
            </a:r>
            <a:br>
              <a:rPr lang="en-US" b="1" dirty="0">
                <a:latin typeface="+mn-lt"/>
              </a:rPr>
            </a:br>
            <a:r>
              <a:rPr lang="en-US" b="1" dirty="0">
                <a:latin typeface="+mn-lt"/>
              </a:rPr>
              <a:t> </a:t>
            </a:r>
            <a:br>
              <a:rPr lang="en-US" b="1" dirty="0">
                <a:latin typeface="+mn-lt"/>
              </a:rPr>
            </a:br>
            <a:br>
              <a:rPr lang="en-US" b="1" dirty="0">
                <a:latin typeface="+mn-lt"/>
              </a:rPr>
            </a:br>
            <a:endParaRPr lang="en-US" b="1" dirty="0">
              <a:latin typeface="+mn-lt"/>
            </a:endParaRPr>
          </a:p>
        </p:txBody>
      </p:sp>
      <p:pic>
        <p:nvPicPr>
          <p:cNvPr id="21506" name="Picture 2" descr="woman in gray sweater seating on chai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
            <a:ext cx="5053795"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171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2103436"/>
            <a:ext cx="6096000" cy="1325563"/>
          </a:xfrm>
        </p:spPr>
        <p:txBody>
          <a:bodyPr>
            <a:noAutofit/>
          </a:bodyPr>
          <a:lstStyle/>
          <a:p>
            <a:pPr algn="ctr"/>
            <a:r>
              <a:rPr lang="en-US" b="1" dirty="0">
                <a:latin typeface="+mn-lt"/>
              </a:rPr>
              <a:t>Activating events are:</a:t>
            </a:r>
            <a:br>
              <a:rPr lang="en-US" b="1" dirty="0">
                <a:latin typeface="+mn-lt"/>
              </a:rPr>
            </a:br>
            <a:br>
              <a:rPr lang="en-US" b="1" dirty="0">
                <a:latin typeface="+mn-lt"/>
              </a:rPr>
            </a:br>
            <a:r>
              <a:rPr lang="en-US" b="1" dirty="0">
                <a:latin typeface="+mn-lt"/>
              </a:rPr>
              <a:t>They can be real or imagined.</a:t>
            </a:r>
            <a:br>
              <a:rPr lang="en-US" b="1" dirty="0">
                <a:latin typeface="+mn-lt"/>
              </a:rPr>
            </a:br>
            <a:r>
              <a:rPr lang="en-US" b="1" dirty="0">
                <a:latin typeface="+mn-lt"/>
              </a:rPr>
              <a:t> </a:t>
            </a:r>
            <a:br>
              <a:rPr lang="en-US" b="1" dirty="0">
                <a:latin typeface="+mn-lt"/>
              </a:rPr>
            </a:br>
            <a:br>
              <a:rPr lang="en-US" b="1" dirty="0">
                <a:latin typeface="+mn-lt"/>
              </a:rPr>
            </a:br>
            <a:endParaRPr lang="en-US" b="1" dirty="0">
              <a:latin typeface="+mn-lt"/>
            </a:endParaRPr>
          </a:p>
        </p:txBody>
      </p:sp>
      <p:pic>
        <p:nvPicPr>
          <p:cNvPr id="21506" name="Picture 2" descr="woman in gray sweater seating on chai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
            <a:ext cx="5053795"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731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body" idx="1"/>
          </p:nvPr>
        </p:nvSpPr>
        <p:spPr>
          <a:xfrm>
            <a:off x="5257800" y="228600"/>
            <a:ext cx="6617494" cy="5473898"/>
          </a:xfrm>
          <a:ln/>
        </p:spPr>
        <p:txBody>
          <a:bodyPr vert="horz" wrap="square" lIns="50800" tIns="50800" rIns="218585" bIns="50800" numCol="1" anchor="t" anchorCtr="0" compatLnSpc="1">
            <a:prstTxWarp prst="textNoShape">
              <a:avLst/>
            </a:prstTxWarp>
          </a:bodyPr>
          <a:lstStyle/>
          <a:p>
            <a:pPr marL="3348" indent="0" algn="ctr">
              <a:buNone/>
            </a:pPr>
            <a:r>
              <a:rPr lang="en-US" sz="6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Weathering the Storm</a:t>
            </a:r>
            <a:endParaRPr lang="en-US" altLang="en-US" sz="4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348" indent="0" algn="ctr">
              <a:buNone/>
            </a:pPr>
            <a:r>
              <a:rPr lang="en-US" sz="6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ABC's of Understanding your Emotions</a:t>
            </a:r>
            <a:endParaRPr lang="en-US" altLang="en-US" sz="6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930918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2766217"/>
            <a:ext cx="6096000" cy="1325563"/>
          </a:xfrm>
        </p:spPr>
        <p:txBody>
          <a:bodyPr>
            <a:noAutofit/>
          </a:bodyPr>
          <a:lstStyle/>
          <a:p>
            <a:pPr algn="ctr"/>
            <a:r>
              <a:rPr lang="en-US" b="1" dirty="0">
                <a:latin typeface="+mn-lt"/>
              </a:rPr>
              <a:t>Activating events are:</a:t>
            </a:r>
            <a:br>
              <a:rPr lang="en-US" b="1" dirty="0">
                <a:latin typeface="+mn-lt"/>
              </a:rPr>
            </a:br>
            <a:br>
              <a:rPr lang="en-US" b="1" dirty="0">
                <a:latin typeface="+mn-lt"/>
              </a:rPr>
            </a:br>
            <a:r>
              <a:rPr lang="en-US" b="1" dirty="0">
                <a:latin typeface="+mn-lt"/>
              </a:rPr>
              <a:t>They can be a single isolated situation or a continual unpleasant situation.</a:t>
            </a:r>
            <a:br>
              <a:rPr lang="en-US" b="1" dirty="0">
                <a:latin typeface="+mn-lt"/>
              </a:rPr>
            </a:br>
            <a:r>
              <a:rPr lang="en-US" b="1" dirty="0">
                <a:latin typeface="+mn-lt"/>
              </a:rPr>
              <a:t> </a:t>
            </a:r>
            <a:br>
              <a:rPr lang="en-US" b="1" dirty="0">
                <a:latin typeface="+mn-lt"/>
              </a:rPr>
            </a:br>
            <a:br>
              <a:rPr lang="en-US" b="1" dirty="0">
                <a:latin typeface="+mn-lt"/>
              </a:rPr>
            </a:br>
            <a:endParaRPr lang="en-US" b="1" dirty="0">
              <a:latin typeface="+mn-lt"/>
            </a:endParaRPr>
          </a:p>
        </p:txBody>
      </p:sp>
      <p:pic>
        <p:nvPicPr>
          <p:cNvPr id="21506" name="Picture 2" descr="woman in gray sweater seating on chai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
            <a:ext cx="5053795"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662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2766217"/>
            <a:ext cx="6096000" cy="1325563"/>
          </a:xfrm>
        </p:spPr>
        <p:txBody>
          <a:bodyPr>
            <a:noAutofit/>
          </a:bodyPr>
          <a:lstStyle/>
          <a:p>
            <a:pPr algn="ctr"/>
            <a:r>
              <a:rPr lang="en-US" b="1" dirty="0">
                <a:latin typeface="+mn-lt"/>
              </a:rPr>
              <a:t>Activating events are:</a:t>
            </a:r>
            <a:br>
              <a:rPr lang="en-US" b="1" dirty="0">
                <a:latin typeface="+mn-lt"/>
              </a:rPr>
            </a:br>
            <a:br>
              <a:rPr lang="en-US" b="1" dirty="0">
                <a:latin typeface="+mn-lt"/>
              </a:rPr>
            </a:br>
            <a:r>
              <a:rPr lang="en-US" b="1" dirty="0">
                <a:latin typeface="+mn-lt"/>
              </a:rPr>
              <a:t>They can be bad events that did occur or good events that didn’t occur.</a:t>
            </a:r>
            <a:br>
              <a:rPr lang="en-US" b="1" dirty="0">
                <a:latin typeface="+mn-lt"/>
              </a:rPr>
            </a:br>
            <a:r>
              <a:rPr lang="en-US" b="1" dirty="0">
                <a:latin typeface="+mn-lt"/>
              </a:rPr>
              <a:t> </a:t>
            </a:r>
            <a:br>
              <a:rPr lang="en-US" b="1" dirty="0">
                <a:latin typeface="+mn-lt"/>
              </a:rPr>
            </a:br>
            <a:br>
              <a:rPr lang="en-US" b="1" dirty="0">
                <a:latin typeface="+mn-lt"/>
              </a:rPr>
            </a:br>
            <a:endParaRPr lang="en-US" b="1" dirty="0">
              <a:latin typeface="+mn-lt"/>
            </a:endParaRPr>
          </a:p>
        </p:txBody>
      </p:sp>
      <p:pic>
        <p:nvPicPr>
          <p:cNvPr id="21506" name="Picture 2" descr="woman in gray sweater seating on chai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
            <a:ext cx="5053795"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941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905000"/>
            <a:ext cx="5791200" cy="1325563"/>
          </a:xfrm>
        </p:spPr>
        <p:txBody>
          <a:bodyPr>
            <a:noAutofit/>
          </a:bodyPr>
          <a:lstStyle/>
          <a:p>
            <a:r>
              <a:rPr lang="en-US" b="1" dirty="0">
                <a:latin typeface="+mn-lt"/>
              </a:rPr>
              <a:t>B – Stands for our </a:t>
            </a:r>
            <a:r>
              <a:rPr lang="en-US" b="1" dirty="0">
                <a:solidFill>
                  <a:srgbClr val="0070C0"/>
                </a:solidFill>
                <a:latin typeface="+mn-lt"/>
              </a:rPr>
              <a:t>beliefs or silent self-talk </a:t>
            </a:r>
            <a:r>
              <a:rPr lang="en-US" b="1" dirty="0">
                <a:latin typeface="+mn-lt"/>
              </a:rPr>
              <a:t>statements that we tell ourselves about the activating event. </a:t>
            </a:r>
            <a:br>
              <a:rPr lang="en-US" b="1" dirty="0">
                <a:latin typeface="+mn-lt"/>
              </a:rPr>
            </a:br>
            <a:endParaRPr lang="en-US" b="1" dirty="0">
              <a:latin typeface="+mn-lt"/>
            </a:endParaRPr>
          </a:p>
        </p:txBody>
      </p:sp>
      <p:pic>
        <p:nvPicPr>
          <p:cNvPr id="24578" name="Picture 2" descr="man standing between of grass field at day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57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905000"/>
            <a:ext cx="5791200" cy="1325563"/>
          </a:xfrm>
        </p:spPr>
        <p:txBody>
          <a:bodyPr>
            <a:noAutofit/>
          </a:bodyPr>
          <a:lstStyle/>
          <a:p>
            <a:r>
              <a:rPr lang="en-US" sz="6000" b="1" dirty="0">
                <a:latin typeface="+mn-lt"/>
              </a:rPr>
              <a:t>First, there are irrational beliefs.  </a:t>
            </a:r>
            <a:br>
              <a:rPr lang="en-US" b="1" dirty="0">
                <a:latin typeface="+mn-lt"/>
              </a:rPr>
            </a:br>
            <a:endParaRPr lang="en-US" b="1" dirty="0">
              <a:latin typeface="+mn-lt"/>
            </a:endParaRPr>
          </a:p>
        </p:txBody>
      </p:sp>
      <p:pic>
        <p:nvPicPr>
          <p:cNvPr id="24578" name="Picture 2" descr="man standing between of grass field at day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20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905000"/>
            <a:ext cx="5791200" cy="1325563"/>
          </a:xfrm>
        </p:spPr>
        <p:txBody>
          <a:bodyPr>
            <a:noAutofit/>
          </a:bodyPr>
          <a:lstStyle/>
          <a:p>
            <a:r>
              <a:rPr lang="en-US" sz="6000" b="1" dirty="0">
                <a:latin typeface="+mn-lt"/>
              </a:rPr>
              <a:t>Second, there are rational beliefs </a:t>
            </a:r>
            <a:br>
              <a:rPr lang="en-US" sz="6000" b="1" dirty="0">
                <a:latin typeface="+mn-lt"/>
              </a:rPr>
            </a:br>
            <a:endParaRPr lang="en-US" sz="6000" b="1" dirty="0">
              <a:latin typeface="+mn-lt"/>
            </a:endParaRPr>
          </a:p>
        </p:txBody>
      </p:sp>
      <p:pic>
        <p:nvPicPr>
          <p:cNvPr id="24578" name="Picture 2" descr="man standing between of grass field at day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887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1746" name="Picture 2" descr="red Wrong Way signage on roa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429"/>
            <a:ext cx="12192000" cy="68614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12244"/>
            <a:ext cx="9105900" cy="1015663"/>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b="1" dirty="0">
                <a:solidFill>
                  <a:schemeClr val="tx1"/>
                </a:solidFill>
                <a:latin typeface="+mn-lt"/>
              </a:rPr>
              <a:t>C- Stands for </a:t>
            </a:r>
            <a:r>
              <a:rPr lang="en-US" sz="6000" b="1" dirty="0">
                <a:solidFill>
                  <a:srgbClr val="0070C0"/>
                </a:solidFill>
                <a:latin typeface="+mn-lt"/>
              </a:rPr>
              <a:t>consequences. </a:t>
            </a:r>
          </a:p>
        </p:txBody>
      </p:sp>
    </p:spTree>
    <p:extLst>
      <p:ext uri="{BB962C8B-B14F-4D97-AF65-F5344CB8AC3E}">
        <p14:creationId xmlns:p14="http://schemas.microsoft.com/office/powerpoint/2010/main" val="161129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 y="-10886"/>
            <a:ext cx="12192000" cy="1325563"/>
          </a:xfrm>
        </p:spPr>
        <p:txBody>
          <a:bodyPr>
            <a:normAutofit/>
          </a:bodyPr>
          <a:lstStyle/>
          <a:p>
            <a:pPr algn="ctr"/>
            <a:r>
              <a:rPr lang="en-US" sz="6000" b="1" dirty="0">
                <a:latin typeface="+mn-lt"/>
              </a:rPr>
              <a:t>Accurate View Of Emotions</a:t>
            </a:r>
          </a:p>
        </p:txBody>
      </p:sp>
      <p:sp>
        <p:nvSpPr>
          <p:cNvPr id="9" name="Rounded Rectangle 8"/>
          <p:cNvSpPr/>
          <p:nvPr/>
        </p:nvSpPr>
        <p:spPr>
          <a:xfrm>
            <a:off x="228600" y="1610375"/>
            <a:ext cx="3505200" cy="23056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179580" y="1781938"/>
            <a:ext cx="3494314" cy="1569660"/>
          </a:xfrm>
          <a:prstGeom prst="rect">
            <a:avLst/>
          </a:prstGeom>
          <a:noFill/>
        </p:spPr>
        <p:txBody>
          <a:bodyPr wrap="square" rtlCol="0">
            <a:spAutoFit/>
          </a:bodyPr>
          <a:lstStyle/>
          <a:p>
            <a:pPr algn="ctr"/>
            <a:r>
              <a:rPr lang="en-US" sz="4800" b="1" u="sng" dirty="0">
                <a:solidFill>
                  <a:srgbClr val="FFFF00"/>
                </a:solidFill>
                <a:latin typeface="Calibri" panose="020F0502020204030204"/>
              </a:rPr>
              <a:t>A</a:t>
            </a:r>
            <a:r>
              <a:rPr lang="en-US" sz="4800" b="1" dirty="0">
                <a:solidFill>
                  <a:prstClr val="black"/>
                </a:solidFill>
                <a:latin typeface="Calibri" panose="020F0502020204030204"/>
              </a:rPr>
              <a:t>ctivating Event</a:t>
            </a:r>
          </a:p>
        </p:txBody>
      </p:sp>
      <p:pic>
        <p:nvPicPr>
          <p:cNvPr id="12" name="Picture 11"/>
          <p:cNvPicPr>
            <a:picLocks noChangeAspect="1"/>
          </p:cNvPicPr>
          <p:nvPr/>
        </p:nvPicPr>
        <p:blipFill>
          <a:blip r:embed="rId3"/>
          <a:stretch>
            <a:fillRect/>
          </a:stretch>
        </p:blipFill>
        <p:spPr>
          <a:xfrm>
            <a:off x="239486" y="4153614"/>
            <a:ext cx="3543334" cy="2250652"/>
          </a:xfrm>
          <a:prstGeom prst="rect">
            <a:avLst/>
          </a:prstGeom>
        </p:spPr>
      </p:pic>
      <p:sp>
        <p:nvSpPr>
          <p:cNvPr id="13" name="TextBox 12"/>
          <p:cNvSpPr txBox="1"/>
          <p:nvPr/>
        </p:nvSpPr>
        <p:spPr>
          <a:xfrm>
            <a:off x="410953" y="4119241"/>
            <a:ext cx="3200400" cy="2123658"/>
          </a:xfrm>
          <a:prstGeom prst="rect">
            <a:avLst/>
          </a:prstGeom>
          <a:noFill/>
        </p:spPr>
        <p:txBody>
          <a:bodyPr wrap="square" rtlCol="0">
            <a:spAutoFit/>
          </a:bodyPr>
          <a:lstStyle/>
          <a:p>
            <a:pPr algn="ctr"/>
            <a:r>
              <a:rPr lang="en-US" sz="4400" b="1" dirty="0">
                <a:solidFill>
                  <a:prstClr val="black"/>
                </a:solidFill>
                <a:latin typeface="Calibri" panose="020F0502020204030204"/>
              </a:rPr>
              <a:t>You are criticized by your boss.</a:t>
            </a:r>
          </a:p>
        </p:txBody>
      </p:sp>
      <p:sp>
        <p:nvSpPr>
          <p:cNvPr id="14" name="Right Arrow 13"/>
          <p:cNvSpPr/>
          <p:nvPr/>
        </p:nvSpPr>
        <p:spPr>
          <a:xfrm>
            <a:off x="3782820" y="3941650"/>
            <a:ext cx="817846" cy="24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xtBox 26"/>
          <p:cNvSpPr txBox="1"/>
          <p:nvPr/>
        </p:nvSpPr>
        <p:spPr>
          <a:xfrm rot="16200000">
            <a:off x="3048343" y="4871621"/>
            <a:ext cx="1993188" cy="584775"/>
          </a:xfrm>
          <a:prstGeom prst="rect">
            <a:avLst/>
          </a:prstGeom>
          <a:noFill/>
        </p:spPr>
        <p:txBody>
          <a:bodyPr wrap="square" rtlCol="0">
            <a:spAutoFit/>
          </a:bodyPr>
          <a:lstStyle/>
          <a:p>
            <a:r>
              <a:rPr lang="en-US" sz="3200" b="1" dirty="0">
                <a:solidFill>
                  <a:prstClr val="black"/>
                </a:solidFill>
                <a:latin typeface="Calibri" panose="020F0502020204030204"/>
              </a:rPr>
              <a:t>triggers</a:t>
            </a:r>
          </a:p>
        </p:txBody>
      </p:sp>
      <p:pic>
        <p:nvPicPr>
          <p:cNvPr id="29" name="Picture 28"/>
          <p:cNvPicPr>
            <a:picLocks noChangeAspect="1"/>
          </p:cNvPicPr>
          <p:nvPr/>
        </p:nvPicPr>
        <p:blipFill>
          <a:blip r:embed="rId4"/>
          <a:stretch>
            <a:fillRect/>
          </a:stretch>
        </p:blipFill>
        <p:spPr>
          <a:xfrm>
            <a:off x="3650174" y="1736202"/>
            <a:ext cx="859611" cy="2145978"/>
          </a:xfrm>
          <a:prstGeom prst="rect">
            <a:avLst/>
          </a:prstGeom>
        </p:spPr>
      </p:pic>
    </p:spTree>
    <p:extLst>
      <p:ext uri="{BB962C8B-B14F-4D97-AF65-F5344CB8AC3E}">
        <p14:creationId xmlns:p14="http://schemas.microsoft.com/office/powerpoint/2010/main" val="391283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 y="-10886"/>
            <a:ext cx="12192000" cy="1325563"/>
          </a:xfrm>
        </p:spPr>
        <p:txBody>
          <a:bodyPr>
            <a:normAutofit/>
          </a:bodyPr>
          <a:lstStyle/>
          <a:p>
            <a:pPr algn="ctr"/>
            <a:r>
              <a:rPr lang="en-US" sz="6000" b="1" dirty="0">
                <a:latin typeface="+mn-lt"/>
              </a:rPr>
              <a:t>Accurate View Of Emotions</a:t>
            </a:r>
          </a:p>
        </p:txBody>
      </p:sp>
      <p:sp>
        <p:nvSpPr>
          <p:cNvPr id="9" name="Rounded Rectangle 8"/>
          <p:cNvSpPr/>
          <p:nvPr/>
        </p:nvSpPr>
        <p:spPr>
          <a:xfrm>
            <a:off x="228600" y="1610375"/>
            <a:ext cx="3505200" cy="23056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179580" y="1781938"/>
            <a:ext cx="3494314" cy="1569660"/>
          </a:xfrm>
          <a:prstGeom prst="rect">
            <a:avLst/>
          </a:prstGeom>
          <a:noFill/>
        </p:spPr>
        <p:txBody>
          <a:bodyPr wrap="square" rtlCol="0">
            <a:spAutoFit/>
          </a:bodyPr>
          <a:lstStyle/>
          <a:p>
            <a:pPr algn="ctr"/>
            <a:r>
              <a:rPr lang="en-US" sz="4800" b="1" u="sng" dirty="0">
                <a:solidFill>
                  <a:srgbClr val="FFFF00"/>
                </a:solidFill>
                <a:latin typeface="Calibri" panose="020F0502020204030204"/>
              </a:rPr>
              <a:t>A</a:t>
            </a:r>
            <a:r>
              <a:rPr lang="en-US" sz="4800" b="1" dirty="0">
                <a:solidFill>
                  <a:prstClr val="black"/>
                </a:solidFill>
                <a:latin typeface="Calibri" panose="020F0502020204030204"/>
              </a:rPr>
              <a:t>ctivating Event</a:t>
            </a:r>
          </a:p>
        </p:txBody>
      </p:sp>
      <p:pic>
        <p:nvPicPr>
          <p:cNvPr id="12" name="Picture 11"/>
          <p:cNvPicPr>
            <a:picLocks noChangeAspect="1"/>
          </p:cNvPicPr>
          <p:nvPr/>
        </p:nvPicPr>
        <p:blipFill>
          <a:blip r:embed="rId3"/>
          <a:stretch>
            <a:fillRect/>
          </a:stretch>
        </p:blipFill>
        <p:spPr>
          <a:xfrm>
            <a:off x="239486" y="4153614"/>
            <a:ext cx="3543334" cy="2250652"/>
          </a:xfrm>
          <a:prstGeom prst="rect">
            <a:avLst/>
          </a:prstGeom>
        </p:spPr>
      </p:pic>
      <p:sp>
        <p:nvSpPr>
          <p:cNvPr id="13" name="TextBox 12"/>
          <p:cNvSpPr txBox="1"/>
          <p:nvPr/>
        </p:nvSpPr>
        <p:spPr>
          <a:xfrm>
            <a:off x="410953" y="4119241"/>
            <a:ext cx="3200400" cy="2123658"/>
          </a:xfrm>
          <a:prstGeom prst="rect">
            <a:avLst/>
          </a:prstGeom>
          <a:noFill/>
        </p:spPr>
        <p:txBody>
          <a:bodyPr wrap="square" rtlCol="0">
            <a:spAutoFit/>
          </a:bodyPr>
          <a:lstStyle/>
          <a:p>
            <a:pPr algn="ctr"/>
            <a:r>
              <a:rPr lang="en-US" sz="4400" b="1" dirty="0">
                <a:solidFill>
                  <a:prstClr val="black"/>
                </a:solidFill>
                <a:latin typeface="Calibri" panose="020F0502020204030204"/>
              </a:rPr>
              <a:t>You are criticized by your boss.</a:t>
            </a:r>
          </a:p>
        </p:txBody>
      </p:sp>
      <p:sp>
        <p:nvSpPr>
          <p:cNvPr id="14" name="Right Arrow 13"/>
          <p:cNvSpPr/>
          <p:nvPr/>
        </p:nvSpPr>
        <p:spPr>
          <a:xfrm>
            <a:off x="3782820" y="3941650"/>
            <a:ext cx="817846" cy="24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p:nvPicPr>
        <p:blipFill>
          <a:blip r:embed="rId3"/>
          <a:stretch>
            <a:fillRect/>
          </a:stretch>
        </p:blipFill>
        <p:spPr>
          <a:xfrm>
            <a:off x="4299856" y="1668677"/>
            <a:ext cx="3446355" cy="2189053"/>
          </a:xfrm>
          <a:prstGeom prst="rect">
            <a:avLst/>
          </a:prstGeom>
        </p:spPr>
      </p:pic>
      <p:pic>
        <p:nvPicPr>
          <p:cNvPr id="16" name="Picture 15"/>
          <p:cNvPicPr>
            <a:picLocks noChangeAspect="1"/>
          </p:cNvPicPr>
          <p:nvPr/>
        </p:nvPicPr>
        <p:blipFill>
          <a:blip r:embed="rId4"/>
          <a:stretch>
            <a:fillRect/>
          </a:stretch>
        </p:blipFill>
        <p:spPr>
          <a:xfrm>
            <a:off x="4322322" y="4200844"/>
            <a:ext cx="3492928" cy="2218635"/>
          </a:xfrm>
          <a:prstGeom prst="rect">
            <a:avLst/>
          </a:prstGeom>
        </p:spPr>
      </p:pic>
      <p:pic>
        <p:nvPicPr>
          <p:cNvPr id="21" name="Picture 20"/>
          <p:cNvPicPr>
            <a:picLocks noChangeAspect="1"/>
          </p:cNvPicPr>
          <p:nvPr/>
        </p:nvPicPr>
        <p:blipFill>
          <a:blip r:embed="rId5"/>
          <a:stretch>
            <a:fillRect/>
          </a:stretch>
        </p:blipFill>
        <p:spPr>
          <a:xfrm>
            <a:off x="7725463" y="3931786"/>
            <a:ext cx="841321" cy="274344"/>
          </a:xfrm>
          <a:prstGeom prst="rect">
            <a:avLst/>
          </a:prstGeom>
        </p:spPr>
      </p:pic>
      <p:sp>
        <p:nvSpPr>
          <p:cNvPr id="24" name="Rectangle 23"/>
          <p:cNvSpPr/>
          <p:nvPr/>
        </p:nvSpPr>
        <p:spPr>
          <a:xfrm>
            <a:off x="4465317" y="1657791"/>
            <a:ext cx="3034780" cy="1569660"/>
          </a:xfrm>
          <a:prstGeom prst="rect">
            <a:avLst/>
          </a:prstGeom>
        </p:spPr>
        <p:txBody>
          <a:bodyPr wrap="square">
            <a:spAutoFit/>
          </a:bodyPr>
          <a:lstStyle/>
          <a:p>
            <a:pPr algn="ctr"/>
            <a:r>
              <a:rPr lang="en-US" sz="4800" b="1" u="sng" dirty="0">
                <a:solidFill>
                  <a:srgbClr val="FFFF00"/>
                </a:solidFill>
                <a:latin typeface="Calibri" panose="020F0502020204030204"/>
              </a:rPr>
              <a:t>B</a:t>
            </a:r>
            <a:r>
              <a:rPr lang="en-US" sz="4800" b="1" dirty="0">
                <a:solidFill>
                  <a:prstClr val="black"/>
                </a:solidFill>
                <a:latin typeface="Calibri" panose="020F0502020204030204"/>
              </a:rPr>
              <a:t>eliefs &amp; Self-Talk</a:t>
            </a:r>
          </a:p>
        </p:txBody>
      </p:sp>
      <p:sp>
        <p:nvSpPr>
          <p:cNvPr id="25" name="Rectangle 24"/>
          <p:cNvSpPr/>
          <p:nvPr/>
        </p:nvSpPr>
        <p:spPr>
          <a:xfrm>
            <a:off x="4307051" y="4270511"/>
            <a:ext cx="3508199" cy="1938992"/>
          </a:xfrm>
          <a:prstGeom prst="rect">
            <a:avLst/>
          </a:prstGeom>
        </p:spPr>
        <p:txBody>
          <a:bodyPr wrap="square">
            <a:spAutoFit/>
          </a:bodyPr>
          <a:lstStyle/>
          <a:p>
            <a:pPr algn="ctr"/>
            <a:r>
              <a:rPr lang="en-US" sz="4000" b="1" dirty="0">
                <a:solidFill>
                  <a:prstClr val="black"/>
                </a:solidFill>
                <a:latin typeface="Calibri" panose="020F0502020204030204"/>
              </a:rPr>
              <a:t>Irrational Beliefs or Rational Beliefs</a:t>
            </a:r>
          </a:p>
        </p:txBody>
      </p:sp>
      <p:sp>
        <p:nvSpPr>
          <p:cNvPr id="27" name="TextBox 26"/>
          <p:cNvSpPr txBox="1"/>
          <p:nvPr/>
        </p:nvSpPr>
        <p:spPr>
          <a:xfrm rot="16200000">
            <a:off x="3048343" y="4871621"/>
            <a:ext cx="1993188" cy="584775"/>
          </a:xfrm>
          <a:prstGeom prst="rect">
            <a:avLst/>
          </a:prstGeom>
          <a:noFill/>
        </p:spPr>
        <p:txBody>
          <a:bodyPr wrap="square" rtlCol="0">
            <a:spAutoFit/>
          </a:bodyPr>
          <a:lstStyle/>
          <a:p>
            <a:r>
              <a:rPr lang="en-US" sz="3200" b="1" dirty="0">
                <a:solidFill>
                  <a:prstClr val="black"/>
                </a:solidFill>
                <a:latin typeface="Calibri" panose="020F0502020204030204"/>
              </a:rPr>
              <a:t>triggers</a:t>
            </a:r>
          </a:p>
        </p:txBody>
      </p:sp>
      <p:pic>
        <p:nvPicPr>
          <p:cNvPr id="28" name="Picture 27"/>
          <p:cNvPicPr>
            <a:picLocks noChangeAspect="1"/>
          </p:cNvPicPr>
          <p:nvPr/>
        </p:nvPicPr>
        <p:blipFill>
          <a:blip r:embed="rId6"/>
          <a:stretch>
            <a:fillRect/>
          </a:stretch>
        </p:blipFill>
        <p:spPr>
          <a:xfrm>
            <a:off x="7674966" y="4172060"/>
            <a:ext cx="859611" cy="2145978"/>
          </a:xfrm>
          <a:prstGeom prst="rect">
            <a:avLst/>
          </a:prstGeom>
        </p:spPr>
      </p:pic>
      <p:pic>
        <p:nvPicPr>
          <p:cNvPr id="29" name="Picture 28"/>
          <p:cNvPicPr>
            <a:picLocks noChangeAspect="1"/>
          </p:cNvPicPr>
          <p:nvPr/>
        </p:nvPicPr>
        <p:blipFill>
          <a:blip r:embed="rId6"/>
          <a:stretch>
            <a:fillRect/>
          </a:stretch>
        </p:blipFill>
        <p:spPr>
          <a:xfrm>
            <a:off x="3650174" y="1736202"/>
            <a:ext cx="859611" cy="2145978"/>
          </a:xfrm>
          <a:prstGeom prst="rect">
            <a:avLst/>
          </a:prstGeom>
        </p:spPr>
      </p:pic>
      <p:pic>
        <p:nvPicPr>
          <p:cNvPr id="30" name="Picture 29"/>
          <p:cNvPicPr>
            <a:picLocks noChangeAspect="1"/>
          </p:cNvPicPr>
          <p:nvPr/>
        </p:nvPicPr>
        <p:blipFill>
          <a:blip r:embed="rId6"/>
          <a:stretch>
            <a:fillRect/>
          </a:stretch>
        </p:blipFill>
        <p:spPr>
          <a:xfrm>
            <a:off x="7627458" y="1767048"/>
            <a:ext cx="859611" cy="2145978"/>
          </a:xfrm>
          <a:prstGeom prst="rect">
            <a:avLst/>
          </a:prstGeom>
        </p:spPr>
      </p:pic>
    </p:spTree>
    <p:extLst>
      <p:ext uri="{BB962C8B-B14F-4D97-AF65-F5344CB8AC3E}">
        <p14:creationId xmlns:p14="http://schemas.microsoft.com/office/powerpoint/2010/main" val="167861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 y="-10886"/>
            <a:ext cx="12192000" cy="1325563"/>
          </a:xfrm>
        </p:spPr>
        <p:txBody>
          <a:bodyPr>
            <a:normAutofit/>
          </a:bodyPr>
          <a:lstStyle/>
          <a:p>
            <a:pPr algn="ctr"/>
            <a:r>
              <a:rPr lang="en-US" sz="6000" b="1" dirty="0">
                <a:latin typeface="+mn-lt"/>
              </a:rPr>
              <a:t>Accurate View Of Emotions</a:t>
            </a:r>
          </a:p>
        </p:txBody>
      </p:sp>
      <p:sp>
        <p:nvSpPr>
          <p:cNvPr id="9" name="Rounded Rectangle 8"/>
          <p:cNvSpPr/>
          <p:nvPr/>
        </p:nvSpPr>
        <p:spPr>
          <a:xfrm>
            <a:off x="228600" y="1610375"/>
            <a:ext cx="3505200" cy="23056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9580" y="1781938"/>
            <a:ext cx="3494314" cy="1569660"/>
          </a:xfrm>
          <a:prstGeom prst="rect">
            <a:avLst/>
          </a:prstGeom>
          <a:noFill/>
        </p:spPr>
        <p:txBody>
          <a:bodyPr wrap="square" rtlCol="0">
            <a:spAutoFit/>
          </a:bodyPr>
          <a:lstStyle/>
          <a:p>
            <a:pPr algn="ctr"/>
            <a:r>
              <a:rPr lang="en-US" sz="4800" b="1" u="sng" dirty="0">
                <a:solidFill>
                  <a:srgbClr val="FFFF00"/>
                </a:solidFill>
                <a:latin typeface="+mn-lt"/>
              </a:rPr>
              <a:t>A</a:t>
            </a:r>
            <a:r>
              <a:rPr lang="en-US" sz="4800" b="1" dirty="0">
                <a:latin typeface="+mn-lt"/>
              </a:rPr>
              <a:t>ctivating Event</a:t>
            </a:r>
          </a:p>
        </p:txBody>
      </p:sp>
      <p:pic>
        <p:nvPicPr>
          <p:cNvPr id="12" name="Picture 11"/>
          <p:cNvPicPr>
            <a:picLocks noChangeAspect="1"/>
          </p:cNvPicPr>
          <p:nvPr/>
        </p:nvPicPr>
        <p:blipFill>
          <a:blip r:embed="rId3"/>
          <a:stretch>
            <a:fillRect/>
          </a:stretch>
        </p:blipFill>
        <p:spPr>
          <a:xfrm>
            <a:off x="239486" y="4153614"/>
            <a:ext cx="3543334" cy="2250652"/>
          </a:xfrm>
          <a:prstGeom prst="rect">
            <a:avLst/>
          </a:prstGeom>
        </p:spPr>
      </p:pic>
      <p:sp>
        <p:nvSpPr>
          <p:cNvPr id="13" name="TextBox 12"/>
          <p:cNvSpPr txBox="1"/>
          <p:nvPr/>
        </p:nvSpPr>
        <p:spPr>
          <a:xfrm>
            <a:off x="410953" y="4119241"/>
            <a:ext cx="3200400" cy="2123658"/>
          </a:xfrm>
          <a:prstGeom prst="rect">
            <a:avLst/>
          </a:prstGeom>
          <a:noFill/>
        </p:spPr>
        <p:txBody>
          <a:bodyPr wrap="square" rtlCol="0">
            <a:spAutoFit/>
          </a:bodyPr>
          <a:lstStyle/>
          <a:p>
            <a:pPr algn="ctr"/>
            <a:r>
              <a:rPr lang="en-US" sz="4400" b="1" dirty="0">
                <a:latin typeface="+mn-lt"/>
              </a:rPr>
              <a:t>You are criticized by your boss.</a:t>
            </a:r>
          </a:p>
        </p:txBody>
      </p:sp>
      <p:sp>
        <p:nvSpPr>
          <p:cNvPr id="14" name="Right Arrow 13"/>
          <p:cNvSpPr/>
          <p:nvPr/>
        </p:nvSpPr>
        <p:spPr>
          <a:xfrm>
            <a:off x="3782820" y="3941650"/>
            <a:ext cx="817846" cy="24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a:stretch>
            <a:fillRect/>
          </a:stretch>
        </p:blipFill>
        <p:spPr>
          <a:xfrm>
            <a:off x="4299856" y="1668677"/>
            <a:ext cx="3446355" cy="2189053"/>
          </a:xfrm>
          <a:prstGeom prst="rect">
            <a:avLst/>
          </a:prstGeom>
        </p:spPr>
      </p:pic>
      <p:pic>
        <p:nvPicPr>
          <p:cNvPr id="16" name="Picture 15"/>
          <p:cNvPicPr>
            <a:picLocks noChangeAspect="1"/>
          </p:cNvPicPr>
          <p:nvPr/>
        </p:nvPicPr>
        <p:blipFill>
          <a:blip r:embed="rId4"/>
          <a:stretch>
            <a:fillRect/>
          </a:stretch>
        </p:blipFill>
        <p:spPr>
          <a:xfrm>
            <a:off x="4322322" y="4200844"/>
            <a:ext cx="3492928" cy="2218635"/>
          </a:xfrm>
          <a:prstGeom prst="rect">
            <a:avLst/>
          </a:prstGeom>
        </p:spPr>
      </p:pic>
      <p:pic>
        <p:nvPicPr>
          <p:cNvPr id="19" name="Picture 18"/>
          <p:cNvPicPr>
            <a:picLocks noChangeAspect="1"/>
          </p:cNvPicPr>
          <p:nvPr/>
        </p:nvPicPr>
        <p:blipFill>
          <a:blip r:embed="rId5"/>
          <a:stretch>
            <a:fillRect/>
          </a:stretch>
        </p:blipFill>
        <p:spPr>
          <a:xfrm>
            <a:off x="8312267" y="1669076"/>
            <a:ext cx="3444539" cy="2188654"/>
          </a:xfrm>
          <a:prstGeom prst="rect">
            <a:avLst/>
          </a:prstGeom>
        </p:spPr>
      </p:pic>
      <p:pic>
        <p:nvPicPr>
          <p:cNvPr id="20" name="Picture 19"/>
          <p:cNvPicPr>
            <a:picLocks noChangeAspect="1"/>
          </p:cNvPicPr>
          <p:nvPr/>
        </p:nvPicPr>
        <p:blipFill>
          <a:blip r:embed="rId5"/>
          <a:stretch>
            <a:fillRect/>
          </a:stretch>
        </p:blipFill>
        <p:spPr>
          <a:xfrm>
            <a:off x="8339481" y="4194629"/>
            <a:ext cx="3444539" cy="2188654"/>
          </a:xfrm>
          <a:prstGeom prst="rect">
            <a:avLst/>
          </a:prstGeom>
        </p:spPr>
      </p:pic>
      <p:pic>
        <p:nvPicPr>
          <p:cNvPr id="21" name="Picture 20"/>
          <p:cNvPicPr>
            <a:picLocks noChangeAspect="1"/>
          </p:cNvPicPr>
          <p:nvPr/>
        </p:nvPicPr>
        <p:blipFill>
          <a:blip r:embed="rId6"/>
          <a:stretch>
            <a:fillRect/>
          </a:stretch>
        </p:blipFill>
        <p:spPr>
          <a:xfrm>
            <a:off x="7725463" y="3931786"/>
            <a:ext cx="841321" cy="274344"/>
          </a:xfrm>
          <a:prstGeom prst="rect">
            <a:avLst/>
          </a:prstGeom>
        </p:spPr>
      </p:pic>
      <p:sp>
        <p:nvSpPr>
          <p:cNvPr id="23" name="Rectangle 22"/>
          <p:cNvSpPr/>
          <p:nvPr/>
        </p:nvSpPr>
        <p:spPr>
          <a:xfrm>
            <a:off x="8339481" y="1776289"/>
            <a:ext cx="3417325" cy="1938992"/>
          </a:xfrm>
          <a:prstGeom prst="rect">
            <a:avLst/>
          </a:prstGeom>
        </p:spPr>
        <p:txBody>
          <a:bodyPr wrap="square">
            <a:spAutoFit/>
          </a:bodyPr>
          <a:lstStyle/>
          <a:p>
            <a:pPr lvl="0" algn="ctr"/>
            <a:r>
              <a:rPr lang="en-US" sz="4000" b="1" u="sng" dirty="0">
                <a:solidFill>
                  <a:srgbClr val="FFFF00"/>
                </a:solidFill>
                <a:latin typeface="Calibri" panose="020F0502020204030204"/>
              </a:rPr>
              <a:t>C</a:t>
            </a:r>
            <a:r>
              <a:rPr lang="en-US" sz="4000" b="1" dirty="0">
                <a:solidFill>
                  <a:prstClr val="black"/>
                </a:solidFill>
                <a:latin typeface="Calibri" panose="020F0502020204030204"/>
              </a:rPr>
              <a:t>onsequences</a:t>
            </a:r>
          </a:p>
          <a:p>
            <a:pPr lvl="0" algn="ctr"/>
            <a:r>
              <a:rPr lang="en-US" sz="4000" b="1" dirty="0">
                <a:solidFill>
                  <a:prstClr val="black"/>
                </a:solidFill>
                <a:latin typeface="Calibri" panose="020F0502020204030204"/>
              </a:rPr>
              <a:t>Emotional &amp; Behavioral</a:t>
            </a:r>
          </a:p>
        </p:txBody>
      </p:sp>
      <p:sp>
        <p:nvSpPr>
          <p:cNvPr id="24" name="Rectangle 23"/>
          <p:cNvSpPr/>
          <p:nvPr/>
        </p:nvSpPr>
        <p:spPr>
          <a:xfrm>
            <a:off x="4465317" y="1657791"/>
            <a:ext cx="3034780" cy="1569660"/>
          </a:xfrm>
          <a:prstGeom prst="rect">
            <a:avLst/>
          </a:prstGeom>
        </p:spPr>
        <p:txBody>
          <a:bodyPr wrap="square">
            <a:spAutoFit/>
          </a:bodyPr>
          <a:lstStyle/>
          <a:p>
            <a:pPr lvl="0" algn="ctr"/>
            <a:r>
              <a:rPr lang="en-US" sz="4800" b="1" u="sng" dirty="0">
                <a:solidFill>
                  <a:srgbClr val="FFFF00"/>
                </a:solidFill>
                <a:latin typeface="Calibri" panose="020F0502020204030204"/>
              </a:rPr>
              <a:t>B</a:t>
            </a:r>
            <a:r>
              <a:rPr lang="en-US" sz="4800" b="1" dirty="0">
                <a:solidFill>
                  <a:prstClr val="black"/>
                </a:solidFill>
                <a:latin typeface="Calibri" panose="020F0502020204030204"/>
              </a:rPr>
              <a:t>eliefs &amp; Self-Talk</a:t>
            </a:r>
          </a:p>
        </p:txBody>
      </p:sp>
      <p:sp>
        <p:nvSpPr>
          <p:cNvPr id="25" name="Rectangle 24"/>
          <p:cNvSpPr/>
          <p:nvPr/>
        </p:nvSpPr>
        <p:spPr>
          <a:xfrm>
            <a:off x="4307051" y="4270511"/>
            <a:ext cx="3508199" cy="1938992"/>
          </a:xfrm>
          <a:prstGeom prst="rect">
            <a:avLst/>
          </a:prstGeom>
        </p:spPr>
        <p:txBody>
          <a:bodyPr wrap="square">
            <a:spAutoFit/>
          </a:bodyPr>
          <a:lstStyle/>
          <a:p>
            <a:pPr lvl="0" algn="ctr"/>
            <a:r>
              <a:rPr lang="en-US" sz="4000" b="1" dirty="0">
                <a:solidFill>
                  <a:srgbClr val="FFFF00"/>
                </a:solidFill>
                <a:latin typeface="Calibri" panose="020F0502020204030204"/>
              </a:rPr>
              <a:t>Irrational Beliefs </a:t>
            </a:r>
            <a:r>
              <a:rPr lang="en-US" sz="4000" b="1" dirty="0">
                <a:solidFill>
                  <a:prstClr val="black"/>
                </a:solidFill>
                <a:latin typeface="Calibri" panose="020F0502020204030204"/>
              </a:rPr>
              <a:t>or Rational Beliefs</a:t>
            </a:r>
          </a:p>
        </p:txBody>
      </p:sp>
      <p:sp>
        <p:nvSpPr>
          <p:cNvPr id="26" name="Rectangle 25"/>
          <p:cNvSpPr/>
          <p:nvPr/>
        </p:nvSpPr>
        <p:spPr>
          <a:xfrm>
            <a:off x="8363858" y="4365397"/>
            <a:ext cx="3471753" cy="1323439"/>
          </a:xfrm>
          <a:prstGeom prst="rect">
            <a:avLst/>
          </a:prstGeom>
        </p:spPr>
        <p:txBody>
          <a:bodyPr wrap="square">
            <a:spAutoFit/>
          </a:bodyPr>
          <a:lstStyle/>
          <a:p>
            <a:pPr lvl="0" algn="ctr"/>
            <a:r>
              <a:rPr lang="en-US" sz="4000" b="1" dirty="0">
                <a:solidFill>
                  <a:srgbClr val="FFFF00"/>
                </a:solidFill>
                <a:latin typeface="Calibri" panose="020F0502020204030204"/>
              </a:rPr>
              <a:t>Anxiety, Anger, &amp; Depression</a:t>
            </a:r>
          </a:p>
        </p:txBody>
      </p:sp>
      <p:sp>
        <p:nvSpPr>
          <p:cNvPr id="27" name="TextBox 26"/>
          <p:cNvSpPr txBox="1"/>
          <p:nvPr/>
        </p:nvSpPr>
        <p:spPr>
          <a:xfrm rot="16200000">
            <a:off x="3048343" y="4871621"/>
            <a:ext cx="1993188" cy="584775"/>
          </a:xfrm>
          <a:prstGeom prst="rect">
            <a:avLst/>
          </a:prstGeom>
          <a:noFill/>
        </p:spPr>
        <p:txBody>
          <a:bodyPr wrap="square" rtlCol="0">
            <a:spAutoFit/>
          </a:bodyPr>
          <a:lstStyle/>
          <a:p>
            <a:r>
              <a:rPr lang="en-US" sz="3200" b="1" dirty="0">
                <a:latin typeface="+mn-lt"/>
              </a:rPr>
              <a:t>triggers</a:t>
            </a:r>
          </a:p>
        </p:txBody>
      </p:sp>
      <p:pic>
        <p:nvPicPr>
          <p:cNvPr id="28" name="Picture 27"/>
          <p:cNvPicPr>
            <a:picLocks noChangeAspect="1"/>
          </p:cNvPicPr>
          <p:nvPr/>
        </p:nvPicPr>
        <p:blipFill>
          <a:blip r:embed="rId7"/>
          <a:stretch>
            <a:fillRect/>
          </a:stretch>
        </p:blipFill>
        <p:spPr>
          <a:xfrm>
            <a:off x="7674966" y="4172060"/>
            <a:ext cx="859611" cy="2145978"/>
          </a:xfrm>
          <a:prstGeom prst="rect">
            <a:avLst/>
          </a:prstGeom>
        </p:spPr>
      </p:pic>
      <p:pic>
        <p:nvPicPr>
          <p:cNvPr id="29" name="Picture 28"/>
          <p:cNvPicPr>
            <a:picLocks noChangeAspect="1"/>
          </p:cNvPicPr>
          <p:nvPr/>
        </p:nvPicPr>
        <p:blipFill>
          <a:blip r:embed="rId7"/>
          <a:stretch>
            <a:fillRect/>
          </a:stretch>
        </p:blipFill>
        <p:spPr>
          <a:xfrm>
            <a:off x="3650174" y="1736202"/>
            <a:ext cx="859611" cy="2145978"/>
          </a:xfrm>
          <a:prstGeom prst="rect">
            <a:avLst/>
          </a:prstGeom>
        </p:spPr>
      </p:pic>
      <p:pic>
        <p:nvPicPr>
          <p:cNvPr id="30" name="Picture 29"/>
          <p:cNvPicPr>
            <a:picLocks noChangeAspect="1"/>
          </p:cNvPicPr>
          <p:nvPr/>
        </p:nvPicPr>
        <p:blipFill>
          <a:blip r:embed="rId7"/>
          <a:stretch>
            <a:fillRect/>
          </a:stretch>
        </p:blipFill>
        <p:spPr>
          <a:xfrm>
            <a:off x="7627458" y="1767048"/>
            <a:ext cx="859611" cy="2145978"/>
          </a:xfrm>
          <a:prstGeom prst="rect">
            <a:avLst/>
          </a:prstGeom>
        </p:spPr>
      </p:pic>
    </p:spTree>
    <p:extLst>
      <p:ext uri="{BB962C8B-B14F-4D97-AF65-F5344CB8AC3E}">
        <p14:creationId xmlns:p14="http://schemas.microsoft.com/office/powerpoint/2010/main" val="1526122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 y="-10886"/>
            <a:ext cx="12192000" cy="1325563"/>
          </a:xfrm>
        </p:spPr>
        <p:txBody>
          <a:bodyPr>
            <a:normAutofit/>
          </a:bodyPr>
          <a:lstStyle/>
          <a:p>
            <a:pPr algn="ctr"/>
            <a:r>
              <a:rPr lang="en-US" sz="6000" b="1" dirty="0">
                <a:latin typeface="+mn-lt"/>
              </a:rPr>
              <a:t>Accurate View Of Emotions</a:t>
            </a:r>
          </a:p>
        </p:txBody>
      </p:sp>
      <p:sp>
        <p:nvSpPr>
          <p:cNvPr id="9" name="Rounded Rectangle 8"/>
          <p:cNvSpPr/>
          <p:nvPr/>
        </p:nvSpPr>
        <p:spPr>
          <a:xfrm>
            <a:off x="228600" y="1610375"/>
            <a:ext cx="3505200" cy="23056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179580" y="1781938"/>
            <a:ext cx="3494314" cy="1569660"/>
          </a:xfrm>
          <a:prstGeom prst="rect">
            <a:avLst/>
          </a:prstGeom>
          <a:noFill/>
        </p:spPr>
        <p:txBody>
          <a:bodyPr wrap="square" rtlCol="0">
            <a:spAutoFit/>
          </a:bodyPr>
          <a:lstStyle/>
          <a:p>
            <a:pPr algn="ctr"/>
            <a:r>
              <a:rPr lang="en-US" sz="4800" b="1" u="sng" dirty="0">
                <a:solidFill>
                  <a:srgbClr val="FFFF00"/>
                </a:solidFill>
                <a:latin typeface="Calibri" panose="020F0502020204030204"/>
              </a:rPr>
              <a:t>A</a:t>
            </a:r>
            <a:r>
              <a:rPr lang="en-US" sz="4800" b="1" dirty="0">
                <a:solidFill>
                  <a:prstClr val="black"/>
                </a:solidFill>
                <a:latin typeface="Calibri" panose="020F0502020204030204"/>
              </a:rPr>
              <a:t>ctivating Event</a:t>
            </a:r>
          </a:p>
        </p:txBody>
      </p:sp>
      <p:pic>
        <p:nvPicPr>
          <p:cNvPr id="12" name="Picture 11"/>
          <p:cNvPicPr>
            <a:picLocks noChangeAspect="1"/>
          </p:cNvPicPr>
          <p:nvPr/>
        </p:nvPicPr>
        <p:blipFill>
          <a:blip r:embed="rId3"/>
          <a:stretch>
            <a:fillRect/>
          </a:stretch>
        </p:blipFill>
        <p:spPr>
          <a:xfrm>
            <a:off x="239486" y="4153614"/>
            <a:ext cx="3543334" cy="2250652"/>
          </a:xfrm>
          <a:prstGeom prst="rect">
            <a:avLst/>
          </a:prstGeom>
        </p:spPr>
      </p:pic>
      <p:sp>
        <p:nvSpPr>
          <p:cNvPr id="13" name="TextBox 12"/>
          <p:cNvSpPr txBox="1"/>
          <p:nvPr/>
        </p:nvSpPr>
        <p:spPr>
          <a:xfrm>
            <a:off x="410953" y="4119241"/>
            <a:ext cx="3200400" cy="2123658"/>
          </a:xfrm>
          <a:prstGeom prst="rect">
            <a:avLst/>
          </a:prstGeom>
          <a:noFill/>
        </p:spPr>
        <p:txBody>
          <a:bodyPr wrap="square" rtlCol="0">
            <a:spAutoFit/>
          </a:bodyPr>
          <a:lstStyle/>
          <a:p>
            <a:pPr algn="ctr"/>
            <a:r>
              <a:rPr lang="en-US" sz="4400" b="1" dirty="0">
                <a:solidFill>
                  <a:prstClr val="black"/>
                </a:solidFill>
                <a:latin typeface="Calibri" panose="020F0502020204030204"/>
              </a:rPr>
              <a:t>You are criticized by your boss.</a:t>
            </a:r>
          </a:p>
        </p:txBody>
      </p:sp>
      <p:sp>
        <p:nvSpPr>
          <p:cNvPr id="14" name="Right Arrow 13"/>
          <p:cNvSpPr/>
          <p:nvPr/>
        </p:nvSpPr>
        <p:spPr>
          <a:xfrm>
            <a:off x="3782820" y="3941650"/>
            <a:ext cx="817846" cy="24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p:nvPicPr>
        <p:blipFill>
          <a:blip r:embed="rId3"/>
          <a:stretch>
            <a:fillRect/>
          </a:stretch>
        </p:blipFill>
        <p:spPr>
          <a:xfrm>
            <a:off x="4299856" y="1668677"/>
            <a:ext cx="3446355" cy="2189053"/>
          </a:xfrm>
          <a:prstGeom prst="rect">
            <a:avLst/>
          </a:prstGeom>
        </p:spPr>
      </p:pic>
      <p:pic>
        <p:nvPicPr>
          <p:cNvPr id="16" name="Picture 15"/>
          <p:cNvPicPr>
            <a:picLocks noChangeAspect="1"/>
          </p:cNvPicPr>
          <p:nvPr/>
        </p:nvPicPr>
        <p:blipFill>
          <a:blip r:embed="rId4"/>
          <a:stretch>
            <a:fillRect/>
          </a:stretch>
        </p:blipFill>
        <p:spPr>
          <a:xfrm>
            <a:off x="4322322" y="4200844"/>
            <a:ext cx="3492928" cy="2218635"/>
          </a:xfrm>
          <a:prstGeom prst="rect">
            <a:avLst/>
          </a:prstGeom>
        </p:spPr>
      </p:pic>
      <p:pic>
        <p:nvPicPr>
          <p:cNvPr id="19" name="Picture 18"/>
          <p:cNvPicPr>
            <a:picLocks noChangeAspect="1"/>
          </p:cNvPicPr>
          <p:nvPr/>
        </p:nvPicPr>
        <p:blipFill>
          <a:blip r:embed="rId5"/>
          <a:stretch>
            <a:fillRect/>
          </a:stretch>
        </p:blipFill>
        <p:spPr>
          <a:xfrm>
            <a:off x="8312267" y="1669076"/>
            <a:ext cx="3444539" cy="2188654"/>
          </a:xfrm>
          <a:prstGeom prst="rect">
            <a:avLst/>
          </a:prstGeom>
        </p:spPr>
      </p:pic>
      <p:pic>
        <p:nvPicPr>
          <p:cNvPr id="20" name="Picture 19"/>
          <p:cNvPicPr>
            <a:picLocks noChangeAspect="1"/>
          </p:cNvPicPr>
          <p:nvPr/>
        </p:nvPicPr>
        <p:blipFill>
          <a:blip r:embed="rId5"/>
          <a:stretch>
            <a:fillRect/>
          </a:stretch>
        </p:blipFill>
        <p:spPr>
          <a:xfrm>
            <a:off x="8339481" y="4194629"/>
            <a:ext cx="3444539" cy="2188654"/>
          </a:xfrm>
          <a:prstGeom prst="rect">
            <a:avLst/>
          </a:prstGeom>
        </p:spPr>
      </p:pic>
      <p:pic>
        <p:nvPicPr>
          <p:cNvPr id="21" name="Picture 20"/>
          <p:cNvPicPr>
            <a:picLocks noChangeAspect="1"/>
          </p:cNvPicPr>
          <p:nvPr/>
        </p:nvPicPr>
        <p:blipFill>
          <a:blip r:embed="rId6"/>
          <a:stretch>
            <a:fillRect/>
          </a:stretch>
        </p:blipFill>
        <p:spPr>
          <a:xfrm>
            <a:off x="7725463" y="3931786"/>
            <a:ext cx="841321" cy="274344"/>
          </a:xfrm>
          <a:prstGeom prst="rect">
            <a:avLst/>
          </a:prstGeom>
        </p:spPr>
      </p:pic>
      <p:sp>
        <p:nvSpPr>
          <p:cNvPr id="23" name="Rectangle 22"/>
          <p:cNvSpPr/>
          <p:nvPr/>
        </p:nvSpPr>
        <p:spPr>
          <a:xfrm>
            <a:off x="8339481" y="1776289"/>
            <a:ext cx="3417325" cy="1938992"/>
          </a:xfrm>
          <a:prstGeom prst="rect">
            <a:avLst/>
          </a:prstGeom>
        </p:spPr>
        <p:txBody>
          <a:bodyPr wrap="square">
            <a:spAutoFit/>
          </a:bodyPr>
          <a:lstStyle/>
          <a:p>
            <a:pPr algn="ctr"/>
            <a:r>
              <a:rPr lang="en-US" sz="4000" b="1" u="sng" dirty="0">
                <a:solidFill>
                  <a:srgbClr val="FFFF00"/>
                </a:solidFill>
                <a:latin typeface="Calibri" panose="020F0502020204030204"/>
              </a:rPr>
              <a:t>C</a:t>
            </a:r>
            <a:r>
              <a:rPr lang="en-US" sz="4000" b="1" dirty="0">
                <a:solidFill>
                  <a:prstClr val="black"/>
                </a:solidFill>
                <a:latin typeface="Calibri" panose="020F0502020204030204"/>
              </a:rPr>
              <a:t>onsequences</a:t>
            </a:r>
          </a:p>
          <a:p>
            <a:pPr algn="ctr"/>
            <a:r>
              <a:rPr lang="en-US" sz="4000" b="1" dirty="0">
                <a:solidFill>
                  <a:prstClr val="black"/>
                </a:solidFill>
                <a:latin typeface="Calibri" panose="020F0502020204030204"/>
              </a:rPr>
              <a:t>Emotional &amp; Behavioral</a:t>
            </a:r>
          </a:p>
        </p:txBody>
      </p:sp>
      <p:sp>
        <p:nvSpPr>
          <p:cNvPr id="24" name="Rectangle 23"/>
          <p:cNvSpPr/>
          <p:nvPr/>
        </p:nvSpPr>
        <p:spPr>
          <a:xfrm>
            <a:off x="4465317" y="1657791"/>
            <a:ext cx="3034780" cy="1569660"/>
          </a:xfrm>
          <a:prstGeom prst="rect">
            <a:avLst/>
          </a:prstGeom>
        </p:spPr>
        <p:txBody>
          <a:bodyPr wrap="square">
            <a:spAutoFit/>
          </a:bodyPr>
          <a:lstStyle/>
          <a:p>
            <a:pPr algn="ctr"/>
            <a:r>
              <a:rPr lang="en-US" sz="4800" b="1" u="sng" dirty="0">
                <a:solidFill>
                  <a:srgbClr val="FFFF00"/>
                </a:solidFill>
                <a:latin typeface="Calibri" panose="020F0502020204030204"/>
              </a:rPr>
              <a:t>B</a:t>
            </a:r>
            <a:r>
              <a:rPr lang="en-US" sz="4800" b="1" dirty="0">
                <a:solidFill>
                  <a:prstClr val="black"/>
                </a:solidFill>
                <a:latin typeface="Calibri" panose="020F0502020204030204"/>
              </a:rPr>
              <a:t>eliefs &amp; Self-Talk</a:t>
            </a:r>
          </a:p>
        </p:txBody>
      </p:sp>
      <p:sp>
        <p:nvSpPr>
          <p:cNvPr id="25" name="Rectangle 24"/>
          <p:cNvSpPr/>
          <p:nvPr/>
        </p:nvSpPr>
        <p:spPr>
          <a:xfrm>
            <a:off x="4307051" y="4270511"/>
            <a:ext cx="3508199" cy="1938992"/>
          </a:xfrm>
          <a:prstGeom prst="rect">
            <a:avLst/>
          </a:prstGeom>
        </p:spPr>
        <p:txBody>
          <a:bodyPr wrap="square">
            <a:spAutoFit/>
          </a:bodyPr>
          <a:lstStyle/>
          <a:p>
            <a:pPr algn="ctr"/>
            <a:r>
              <a:rPr lang="en-US" sz="4000" b="1" dirty="0">
                <a:solidFill>
                  <a:prstClr val="black"/>
                </a:solidFill>
                <a:latin typeface="Calibri" panose="020F0502020204030204"/>
              </a:rPr>
              <a:t>Irrational Beliefs or </a:t>
            </a:r>
            <a:r>
              <a:rPr lang="en-US" sz="4000" b="1" dirty="0">
                <a:solidFill>
                  <a:srgbClr val="FFFF00"/>
                </a:solidFill>
                <a:latin typeface="Calibri" panose="020F0502020204030204"/>
              </a:rPr>
              <a:t>Rational Beliefs</a:t>
            </a:r>
          </a:p>
        </p:txBody>
      </p:sp>
      <p:sp>
        <p:nvSpPr>
          <p:cNvPr id="26" name="Rectangle 25"/>
          <p:cNvSpPr/>
          <p:nvPr/>
        </p:nvSpPr>
        <p:spPr>
          <a:xfrm>
            <a:off x="8363858" y="4365397"/>
            <a:ext cx="3471753" cy="1323439"/>
          </a:xfrm>
          <a:prstGeom prst="rect">
            <a:avLst/>
          </a:prstGeom>
        </p:spPr>
        <p:txBody>
          <a:bodyPr wrap="square">
            <a:spAutoFit/>
          </a:bodyPr>
          <a:lstStyle/>
          <a:p>
            <a:pPr algn="ctr"/>
            <a:r>
              <a:rPr lang="en-US" sz="4000" b="1" dirty="0">
                <a:solidFill>
                  <a:srgbClr val="FFFF00"/>
                </a:solidFill>
                <a:latin typeface="Calibri" panose="020F0502020204030204"/>
              </a:rPr>
              <a:t>Only mild annoyance </a:t>
            </a:r>
          </a:p>
        </p:txBody>
      </p:sp>
      <p:sp>
        <p:nvSpPr>
          <p:cNvPr id="27" name="TextBox 26"/>
          <p:cNvSpPr txBox="1"/>
          <p:nvPr/>
        </p:nvSpPr>
        <p:spPr>
          <a:xfrm rot="16200000">
            <a:off x="3048343" y="4871621"/>
            <a:ext cx="1993188" cy="584775"/>
          </a:xfrm>
          <a:prstGeom prst="rect">
            <a:avLst/>
          </a:prstGeom>
          <a:noFill/>
        </p:spPr>
        <p:txBody>
          <a:bodyPr wrap="square" rtlCol="0">
            <a:spAutoFit/>
          </a:bodyPr>
          <a:lstStyle/>
          <a:p>
            <a:r>
              <a:rPr lang="en-US" sz="3200" b="1" dirty="0">
                <a:solidFill>
                  <a:prstClr val="black"/>
                </a:solidFill>
                <a:latin typeface="Calibri" panose="020F0502020204030204"/>
              </a:rPr>
              <a:t>triggers</a:t>
            </a:r>
          </a:p>
        </p:txBody>
      </p:sp>
      <p:pic>
        <p:nvPicPr>
          <p:cNvPr id="28" name="Picture 27"/>
          <p:cNvPicPr>
            <a:picLocks noChangeAspect="1"/>
          </p:cNvPicPr>
          <p:nvPr/>
        </p:nvPicPr>
        <p:blipFill>
          <a:blip r:embed="rId7"/>
          <a:stretch>
            <a:fillRect/>
          </a:stretch>
        </p:blipFill>
        <p:spPr>
          <a:xfrm>
            <a:off x="7674966" y="4172060"/>
            <a:ext cx="859611" cy="2145978"/>
          </a:xfrm>
          <a:prstGeom prst="rect">
            <a:avLst/>
          </a:prstGeom>
        </p:spPr>
      </p:pic>
      <p:pic>
        <p:nvPicPr>
          <p:cNvPr id="29" name="Picture 28"/>
          <p:cNvPicPr>
            <a:picLocks noChangeAspect="1"/>
          </p:cNvPicPr>
          <p:nvPr/>
        </p:nvPicPr>
        <p:blipFill>
          <a:blip r:embed="rId7"/>
          <a:stretch>
            <a:fillRect/>
          </a:stretch>
        </p:blipFill>
        <p:spPr>
          <a:xfrm>
            <a:off x="3650174" y="1736202"/>
            <a:ext cx="859611" cy="2145978"/>
          </a:xfrm>
          <a:prstGeom prst="rect">
            <a:avLst/>
          </a:prstGeom>
        </p:spPr>
      </p:pic>
      <p:pic>
        <p:nvPicPr>
          <p:cNvPr id="30" name="Picture 29"/>
          <p:cNvPicPr>
            <a:picLocks noChangeAspect="1"/>
          </p:cNvPicPr>
          <p:nvPr/>
        </p:nvPicPr>
        <p:blipFill>
          <a:blip r:embed="rId7"/>
          <a:stretch>
            <a:fillRect/>
          </a:stretch>
        </p:blipFill>
        <p:spPr>
          <a:xfrm>
            <a:off x="7627458" y="1767048"/>
            <a:ext cx="859611" cy="2145978"/>
          </a:xfrm>
          <a:prstGeom prst="rect">
            <a:avLst/>
          </a:prstGeom>
        </p:spPr>
      </p:pic>
    </p:spTree>
    <p:extLst>
      <p:ext uri="{BB962C8B-B14F-4D97-AF65-F5344CB8AC3E}">
        <p14:creationId xmlns:p14="http://schemas.microsoft.com/office/powerpoint/2010/main" val="1518538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green and white brick wal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18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 y="-10886"/>
            <a:ext cx="12192000" cy="1325563"/>
          </a:xfrm>
        </p:spPr>
        <p:txBody>
          <a:bodyPr>
            <a:normAutofit/>
          </a:bodyPr>
          <a:lstStyle/>
          <a:p>
            <a:pPr algn="ctr"/>
            <a:r>
              <a:rPr lang="en-US" sz="6000" b="1" dirty="0">
                <a:latin typeface="+mn-lt"/>
              </a:rPr>
              <a:t>Accurate View Of Emotions</a:t>
            </a:r>
          </a:p>
        </p:txBody>
      </p:sp>
      <p:sp>
        <p:nvSpPr>
          <p:cNvPr id="9" name="Rounded Rectangle 8"/>
          <p:cNvSpPr/>
          <p:nvPr/>
        </p:nvSpPr>
        <p:spPr>
          <a:xfrm>
            <a:off x="228600" y="1610375"/>
            <a:ext cx="3505200" cy="23056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179580" y="1781938"/>
            <a:ext cx="3494314" cy="1569660"/>
          </a:xfrm>
          <a:prstGeom prst="rect">
            <a:avLst/>
          </a:prstGeom>
          <a:noFill/>
        </p:spPr>
        <p:txBody>
          <a:bodyPr wrap="square" rtlCol="0">
            <a:spAutoFit/>
          </a:bodyPr>
          <a:lstStyle/>
          <a:p>
            <a:pPr algn="ctr"/>
            <a:r>
              <a:rPr lang="en-US" sz="4800" b="1" u="sng" dirty="0">
                <a:solidFill>
                  <a:srgbClr val="FFFF00"/>
                </a:solidFill>
                <a:latin typeface="Calibri" panose="020F0502020204030204"/>
              </a:rPr>
              <a:t>A</a:t>
            </a:r>
            <a:r>
              <a:rPr lang="en-US" sz="4800" b="1" dirty="0">
                <a:solidFill>
                  <a:prstClr val="black"/>
                </a:solidFill>
                <a:latin typeface="Calibri" panose="020F0502020204030204"/>
              </a:rPr>
              <a:t>ctivating Event</a:t>
            </a:r>
          </a:p>
        </p:txBody>
      </p:sp>
      <p:pic>
        <p:nvPicPr>
          <p:cNvPr id="12" name="Picture 11"/>
          <p:cNvPicPr>
            <a:picLocks noChangeAspect="1"/>
          </p:cNvPicPr>
          <p:nvPr/>
        </p:nvPicPr>
        <p:blipFill>
          <a:blip r:embed="rId3"/>
          <a:stretch>
            <a:fillRect/>
          </a:stretch>
        </p:blipFill>
        <p:spPr>
          <a:xfrm>
            <a:off x="239486" y="4153614"/>
            <a:ext cx="3543334" cy="2250652"/>
          </a:xfrm>
          <a:prstGeom prst="rect">
            <a:avLst/>
          </a:prstGeom>
        </p:spPr>
      </p:pic>
      <p:sp>
        <p:nvSpPr>
          <p:cNvPr id="13" name="TextBox 12"/>
          <p:cNvSpPr txBox="1"/>
          <p:nvPr/>
        </p:nvSpPr>
        <p:spPr>
          <a:xfrm>
            <a:off x="410953" y="4119241"/>
            <a:ext cx="3200400" cy="2123658"/>
          </a:xfrm>
          <a:prstGeom prst="rect">
            <a:avLst/>
          </a:prstGeom>
          <a:noFill/>
        </p:spPr>
        <p:txBody>
          <a:bodyPr wrap="square" rtlCol="0">
            <a:spAutoFit/>
          </a:bodyPr>
          <a:lstStyle/>
          <a:p>
            <a:pPr algn="ctr"/>
            <a:r>
              <a:rPr lang="en-US" sz="4400" b="1" dirty="0">
                <a:solidFill>
                  <a:prstClr val="black"/>
                </a:solidFill>
                <a:latin typeface="Calibri" panose="020F0502020204030204"/>
              </a:rPr>
              <a:t>You are criticized by your boss.</a:t>
            </a:r>
          </a:p>
        </p:txBody>
      </p:sp>
      <p:sp>
        <p:nvSpPr>
          <p:cNvPr id="14" name="Right Arrow 13"/>
          <p:cNvSpPr/>
          <p:nvPr/>
        </p:nvSpPr>
        <p:spPr>
          <a:xfrm>
            <a:off x="3782820" y="3941650"/>
            <a:ext cx="817846" cy="24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p:nvPicPr>
        <p:blipFill>
          <a:blip r:embed="rId3"/>
          <a:stretch>
            <a:fillRect/>
          </a:stretch>
        </p:blipFill>
        <p:spPr>
          <a:xfrm>
            <a:off x="4299856" y="1668677"/>
            <a:ext cx="3446355" cy="2189053"/>
          </a:xfrm>
          <a:prstGeom prst="rect">
            <a:avLst/>
          </a:prstGeom>
        </p:spPr>
      </p:pic>
      <p:pic>
        <p:nvPicPr>
          <p:cNvPr id="16" name="Picture 15"/>
          <p:cNvPicPr>
            <a:picLocks noChangeAspect="1"/>
          </p:cNvPicPr>
          <p:nvPr/>
        </p:nvPicPr>
        <p:blipFill>
          <a:blip r:embed="rId4"/>
          <a:stretch>
            <a:fillRect/>
          </a:stretch>
        </p:blipFill>
        <p:spPr>
          <a:xfrm>
            <a:off x="4322322" y="4200844"/>
            <a:ext cx="3492928" cy="2218635"/>
          </a:xfrm>
          <a:prstGeom prst="rect">
            <a:avLst/>
          </a:prstGeom>
        </p:spPr>
      </p:pic>
      <p:pic>
        <p:nvPicPr>
          <p:cNvPr id="19" name="Picture 18"/>
          <p:cNvPicPr>
            <a:picLocks noChangeAspect="1"/>
          </p:cNvPicPr>
          <p:nvPr/>
        </p:nvPicPr>
        <p:blipFill>
          <a:blip r:embed="rId5"/>
          <a:stretch>
            <a:fillRect/>
          </a:stretch>
        </p:blipFill>
        <p:spPr>
          <a:xfrm>
            <a:off x="8312267" y="1669076"/>
            <a:ext cx="3444539" cy="2188654"/>
          </a:xfrm>
          <a:prstGeom prst="rect">
            <a:avLst/>
          </a:prstGeom>
        </p:spPr>
      </p:pic>
      <p:pic>
        <p:nvPicPr>
          <p:cNvPr id="20" name="Picture 19"/>
          <p:cNvPicPr>
            <a:picLocks noChangeAspect="1"/>
          </p:cNvPicPr>
          <p:nvPr/>
        </p:nvPicPr>
        <p:blipFill>
          <a:blip r:embed="rId5"/>
          <a:stretch>
            <a:fillRect/>
          </a:stretch>
        </p:blipFill>
        <p:spPr>
          <a:xfrm>
            <a:off x="8339481" y="4194629"/>
            <a:ext cx="3444539" cy="2188654"/>
          </a:xfrm>
          <a:prstGeom prst="rect">
            <a:avLst/>
          </a:prstGeom>
        </p:spPr>
      </p:pic>
      <p:pic>
        <p:nvPicPr>
          <p:cNvPr id="21" name="Picture 20"/>
          <p:cNvPicPr>
            <a:picLocks noChangeAspect="1"/>
          </p:cNvPicPr>
          <p:nvPr/>
        </p:nvPicPr>
        <p:blipFill>
          <a:blip r:embed="rId6"/>
          <a:stretch>
            <a:fillRect/>
          </a:stretch>
        </p:blipFill>
        <p:spPr>
          <a:xfrm>
            <a:off x="7725463" y="3931786"/>
            <a:ext cx="841321" cy="274344"/>
          </a:xfrm>
          <a:prstGeom prst="rect">
            <a:avLst/>
          </a:prstGeom>
        </p:spPr>
      </p:pic>
      <p:sp>
        <p:nvSpPr>
          <p:cNvPr id="23" name="Rectangle 22"/>
          <p:cNvSpPr/>
          <p:nvPr/>
        </p:nvSpPr>
        <p:spPr>
          <a:xfrm>
            <a:off x="8339481" y="1776289"/>
            <a:ext cx="3417325" cy="1938992"/>
          </a:xfrm>
          <a:prstGeom prst="rect">
            <a:avLst/>
          </a:prstGeom>
        </p:spPr>
        <p:txBody>
          <a:bodyPr wrap="square">
            <a:spAutoFit/>
          </a:bodyPr>
          <a:lstStyle/>
          <a:p>
            <a:pPr algn="ctr"/>
            <a:r>
              <a:rPr lang="en-US" sz="4000" b="1" u="sng" dirty="0">
                <a:solidFill>
                  <a:srgbClr val="FFFF00"/>
                </a:solidFill>
                <a:latin typeface="Calibri" panose="020F0502020204030204"/>
              </a:rPr>
              <a:t>C</a:t>
            </a:r>
            <a:r>
              <a:rPr lang="en-US" sz="4000" b="1" dirty="0">
                <a:solidFill>
                  <a:prstClr val="black"/>
                </a:solidFill>
                <a:latin typeface="Calibri" panose="020F0502020204030204"/>
              </a:rPr>
              <a:t>onsequences</a:t>
            </a:r>
          </a:p>
          <a:p>
            <a:pPr algn="ctr"/>
            <a:r>
              <a:rPr lang="en-US" sz="4000" b="1" dirty="0">
                <a:solidFill>
                  <a:prstClr val="black"/>
                </a:solidFill>
                <a:latin typeface="Calibri" panose="020F0502020204030204"/>
              </a:rPr>
              <a:t>Emotional &amp; Behavioral</a:t>
            </a:r>
          </a:p>
        </p:txBody>
      </p:sp>
      <p:sp>
        <p:nvSpPr>
          <p:cNvPr id="24" name="Rectangle 23"/>
          <p:cNvSpPr/>
          <p:nvPr/>
        </p:nvSpPr>
        <p:spPr>
          <a:xfrm>
            <a:off x="4465317" y="1657791"/>
            <a:ext cx="3034780" cy="1569660"/>
          </a:xfrm>
          <a:prstGeom prst="rect">
            <a:avLst/>
          </a:prstGeom>
        </p:spPr>
        <p:txBody>
          <a:bodyPr wrap="square">
            <a:spAutoFit/>
          </a:bodyPr>
          <a:lstStyle/>
          <a:p>
            <a:pPr algn="ctr"/>
            <a:r>
              <a:rPr lang="en-US" sz="4800" b="1" u="sng" dirty="0">
                <a:solidFill>
                  <a:srgbClr val="FFFF00"/>
                </a:solidFill>
                <a:latin typeface="Calibri" panose="020F0502020204030204"/>
              </a:rPr>
              <a:t>B</a:t>
            </a:r>
            <a:r>
              <a:rPr lang="en-US" sz="4800" b="1" dirty="0">
                <a:solidFill>
                  <a:prstClr val="black"/>
                </a:solidFill>
                <a:latin typeface="Calibri" panose="020F0502020204030204"/>
              </a:rPr>
              <a:t>eliefs &amp; Self-Talk</a:t>
            </a:r>
          </a:p>
        </p:txBody>
      </p:sp>
      <p:sp>
        <p:nvSpPr>
          <p:cNvPr id="25" name="Rectangle 24"/>
          <p:cNvSpPr/>
          <p:nvPr/>
        </p:nvSpPr>
        <p:spPr>
          <a:xfrm>
            <a:off x="4307051" y="4270511"/>
            <a:ext cx="3508199" cy="1938992"/>
          </a:xfrm>
          <a:prstGeom prst="rect">
            <a:avLst/>
          </a:prstGeom>
        </p:spPr>
        <p:txBody>
          <a:bodyPr wrap="square">
            <a:spAutoFit/>
          </a:bodyPr>
          <a:lstStyle/>
          <a:p>
            <a:pPr algn="ctr"/>
            <a:r>
              <a:rPr lang="en-US" sz="4000" b="1" dirty="0">
                <a:solidFill>
                  <a:prstClr val="black"/>
                </a:solidFill>
                <a:latin typeface="Calibri" panose="020F0502020204030204"/>
              </a:rPr>
              <a:t>Irrational Beliefs or Rational Beliefs</a:t>
            </a:r>
          </a:p>
        </p:txBody>
      </p:sp>
      <p:sp>
        <p:nvSpPr>
          <p:cNvPr id="26" name="Rectangle 25"/>
          <p:cNvSpPr/>
          <p:nvPr/>
        </p:nvSpPr>
        <p:spPr>
          <a:xfrm>
            <a:off x="8363858" y="4365397"/>
            <a:ext cx="3471753" cy="1938992"/>
          </a:xfrm>
          <a:prstGeom prst="rect">
            <a:avLst/>
          </a:prstGeom>
        </p:spPr>
        <p:txBody>
          <a:bodyPr wrap="square">
            <a:spAutoFit/>
          </a:bodyPr>
          <a:lstStyle/>
          <a:p>
            <a:pPr algn="ctr"/>
            <a:r>
              <a:rPr lang="en-US" sz="4000" b="1" dirty="0">
                <a:solidFill>
                  <a:srgbClr val="FFFF00"/>
                </a:solidFill>
                <a:latin typeface="+mn-lt"/>
              </a:rPr>
              <a:t>Insignificant emotional distress</a:t>
            </a:r>
          </a:p>
        </p:txBody>
      </p:sp>
      <p:sp>
        <p:nvSpPr>
          <p:cNvPr id="27" name="TextBox 26"/>
          <p:cNvSpPr txBox="1"/>
          <p:nvPr/>
        </p:nvSpPr>
        <p:spPr>
          <a:xfrm rot="16200000">
            <a:off x="3048343" y="4871621"/>
            <a:ext cx="1993188" cy="584775"/>
          </a:xfrm>
          <a:prstGeom prst="rect">
            <a:avLst/>
          </a:prstGeom>
          <a:noFill/>
        </p:spPr>
        <p:txBody>
          <a:bodyPr wrap="square" rtlCol="0">
            <a:spAutoFit/>
          </a:bodyPr>
          <a:lstStyle/>
          <a:p>
            <a:r>
              <a:rPr lang="en-US" sz="3200" b="1" dirty="0">
                <a:solidFill>
                  <a:prstClr val="black"/>
                </a:solidFill>
                <a:latin typeface="Calibri" panose="020F0502020204030204"/>
              </a:rPr>
              <a:t>triggers</a:t>
            </a:r>
          </a:p>
        </p:txBody>
      </p:sp>
      <p:pic>
        <p:nvPicPr>
          <p:cNvPr id="28" name="Picture 27"/>
          <p:cNvPicPr>
            <a:picLocks noChangeAspect="1"/>
          </p:cNvPicPr>
          <p:nvPr/>
        </p:nvPicPr>
        <p:blipFill>
          <a:blip r:embed="rId7"/>
          <a:stretch>
            <a:fillRect/>
          </a:stretch>
        </p:blipFill>
        <p:spPr>
          <a:xfrm>
            <a:off x="7674966" y="4172060"/>
            <a:ext cx="859611" cy="2145978"/>
          </a:xfrm>
          <a:prstGeom prst="rect">
            <a:avLst/>
          </a:prstGeom>
        </p:spPr>
      </p:pic>
      <p:pic>
        <p:nvPicPr>
          <p:cNvPr id="29" name="Picture 28"/>
          <p:cNvPicPr>
            <a:picLocks noChangeAspect="1"/>
          </p:cNvPicPr>
          <p:nvPr/>
        </p:nvPicPr>
        <p:blipFill>
          <a:blip r:embed="rId7"/>
          <a:stretch>
            <a:fillRect/>
          </a:stretch>
        </p:blipFill>
        <p:spPr>
          <a:xfrm>
            <a:off x="3650174" y="1736202"/>
            <a:ext cx="859611" cy="2145978"/>
          </a:xfrm>
          <a:prstGeom prst="rect">
            <a:avLst/>
          </a:prstGeom>
        </p:spPr>
      </p:pic>
      <p:pic>
        <p:nvPicPr>
          <p:cNvPr id="30" name="Picture 29"/>
          <p:cNvPicPr>
            <a:picLocks noChangeAspect="1"/>
          </p:cNvPicPr>
          <p:nvPr/>
        </p:nvPicPr>
        <p:blipFill>
          <a:blip r:embed="rId7"/>
          <a:stretch>
            <a:fillRect/>
          </a:stretch>
        </p:blipFill>
        <p:spPr>
          <a:xfrm>
            <a:off x="7627458" y="1767048"/>
            <a:ext cx="859611" cy="2145978"/>
          </a:xfrm>
          <a:prstGeom prst="rect">
            <a:avLst/>
          </a:prstGeom>
        </p:spPr>
      </p:pic>
    </p:spTree>
    <p:extLst>
      <p:ext uri="{BB962C8B-B14F-4D97-AF65-F5344CB8AC3E}">
        <p14:creationId xmlns:p14="http://schemas.microsoft.com/office/powerpoint/2010/main" val="565072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990600"/>
            <a:ext cx="7620000" cy="1325563"/>
          </a:xfrm>
        </p:spPr>
        <p:txBody>
          <a:bodyPr>
            <a:noAutofit/>
          </a:bodyPr>
          <a:lstStyle/>
          <a:p>
            <a:pPr algn="ctr"/>
            <a:r>
              <a:rPr lang="en-US" sz="5400" b="1" dirty="0">
                <a:solidFill>
                  <a:srgbClr val="0070C0"/>
                </a:solidFill>
                <a:latin typeface="+mn-lt"/>
              </a:rPr>
              <a:t>All or Nothing Thinking </a:t>
            </a:r>
            <a:br>
              <a:rPr lang="en-US" sz="5400" b="1" dirty="0">
                <a:solidFill>
                  <a:srgbClr val="0070C0"/>
                </a:solidFill>
                <a:latin typeface="+mn-lt"/>
              </a:rPr>
            </a:br>
            <a:endParaRPr lang="en-US" sz="5400" b="1" dirty="0">
              <a:solidFill>
                <a:srgbClr val="0070C0"/>
              </a:solidFill>
              <a:latin typeface="+mn-lt"/>
            </a:endParaRPr>
          </a:p>
        </p:txBody>
      </p:sp>
      <p:pic>
        <p:nvPicPr>
          <p:cNvPr id="35842" name="Picture 2" descr="athletic's on starting line during day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29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990600"/>
            <a:ext cx="7620000" cy="1325563"/>
          </a:xfrm>
        </p:spPr>
        <p:txBody>
          <a:bodyPr>
            <a:noAutofit/>
          </a:bodyPr>
          <a:lstStyle/>
          <a:p>
            <a:pPr algn="ctr"/>
            <a:r>
              <a:rPr lang="en-US" sz="5400" b="1" dirty="0">
                <a:latin typeface="+mn-lt"/>
              </a:rPr>
              <a:t>All or Nothing Thinking </a:t>
            </a:r>
            <a:br>
              <a:rPr lang="en-US" sz="5400" b="1" dirty="0">
                <a:latin typeface="+mn-lt"/>
              </a:rPr>
            </a:br>
            <a:endParaRPr lang="en-US" sz="5400" b="1" dirty="0">
              <a:latin typeface="+mn-lt"/>
            </a:endParaRPr>
          </a:p>
        </p:txBody>
      </p:sp>
      <p:pic>
        <p:nvPicPr>
          <p:cNvPr id="35842" name="Picture 2" descr="athletic's on starting line during day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827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990600"/>
            <a:ext cx="7620000" cy="1325563"/>
          </a:xfrm>
        </p:spPr>
        <p:txBody>
          <a:bodyPr>
            <a:noAutofit/>
          </a:bodyPr>
          <a:lstStyle/>
          <a:p>
            <a:pPr algn="ctr"/>
            <a:r>
              <a:rPr lang="en-US" sz="5400" b="1" dirty="0">
                <a:latin typeface="+mn-lt"/>
              </a:rPr>
              <a:t>All or Nothing Thinkers </a:t>
            </a:r>
            <a:br>
              <a:rPr lang="en-US" sz="5400" b="1" dirty="0">
                <a:latin typeface="+mn-lt"/>
              </a:rPr>
            </a:br>
            <a:endParaRPr lang="en-US" sz="5400" b="1" dirty="0">
              <a:latin typeface="+mn-lt"/>
            </a:endParaRPr>
          </a:p>
        </p:txBody>
      </p:sp>
      <p:pic>
        <p:nvPicPr>
          <p:cNvPr id="35842" name="Picture 2" descr="athletic's on starting line during day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53000" y="2429600"/>
            <a:ext cx="6858000" cy="3139321"/>
          </a:xfrm>
          <a:prstGeom prst="rect">
            <a:avLst/>
          </a:prstGeom>
          <a:noFill/>
        </p:spPr>
        <p:txBody>
          <a:bodyPr wrap="square" rtlCol="0">
            <a:spAutoFit/>
          </a:bodyPr>
          <a:lstStyle/>
          <a:p>
            <a:pPr algn="ctr"/>
            <a:r>
              <a:rPr lang="en-US" sz="5400" b="1" dirty="0">
                <a:latin typeface="+mn-lt"/>
              </a:rPr>
              <a:t>Have difficulty accepting anything less than the best.</a:t>
            </a:r>
          </a:p>
          <a:p>
            <a:pPr algn="ctr"/>
            <a:endParaRPr lang="en-US" sz="3600" b="1" dirty="0">
              <a:latin typeface="+mn-lt"/>
            </a:endParaRPr>
          </a:p>
        </p:txBody>
      </p:sp>
    </p:spTree>
    <p:extLst>
      <p:ext uri="{BB962C8B-B14F-4D97-AF65-F5344CB8AC3E}">
        <p14:creationId xmlns:p14="http://schemas.microsoft.com/office/powerpoint/2010/main" val="2196975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990600"/>
            <a:ext cx="7620000" cy="1325563"/>
          </a:xfrm>
        </p:spPr>
        <p:txBody>
          <a:bodyPr>
            <a:noAutofit/>
          </a:bodyPr>
          <a:lstStyle/>
          <a:p>
            <a:pPr algn="ctr"/>
            <a:r>
              <a:rPr lang="en-US" sz="5400" b="1" dirty="0">
                <a:latin typeface="+mn-lt"/>
              </a:rPr>
              <a:t>All or Nothing Thinkers </a:t>
            </a:r>
            <a:br>
              <a:rPr lang="en-US" sz="5400" b="1" dirty="0">
                <a:latin typeface="+mn-lt"/>
              </a:rPr>
            </a:br>
            <a:endParaRPr lang="en-US" sz="5400" b="1" dirty="0">
              <a:latin typeface="+mn-lt"/>
            </a:endParaRPr>
          </a:p>
        </p:txBody>
      </p:sp>
      <p:pic>
        <p:nvPicPr>
          <p:cNvPr id="35842" name="Picture 2" descr="athletic's on starting line during day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53000" y="2429600"/>
            <a:ext cx="6858000" cy="4247317"/>
          </a:xfrm>
          <a:prstGeom prst="rect">
            <a:avLst/>
          </a:prstGeom>
          <a:noFill/>
        </p:spPr>
        <p:txBody>
          <a:bodyPr wrap="square" rtlCol="0">
            <a:spAutoFit/>
          </a:bodyPr>
          <a:lstStyle/>
          <a:p>
            <a:pPr lvl="0" algn="ctr"/>
            <a:r>
              <a:rPr lang="en-US" sz="5400" b="1" dirty="0">
                <a:latin typeface="+mn-lt"/>
              </a:rPr>
              <a:t>Have unrealistically high expectations of themselves and other people.</a:t>
            </a:r>
          </a:p>
          <a:p>
            <a:pPr algn="ctr"/>
            <a:endParaRPr lang="en-US" sz="5400" b="1" dirty="0">
              <a:solidFill>
                <a:prstClr val="black"/>
              </a:solidFill>
              <a:latin typeface="+mn-lt"/>
            </a:endParaRPr>
          </a:p>
        </p:txBody>
      </p:sp>
    </p:spTree>
    <p:extLst>
      <p:ext uri="{BB962C8B-B14F-4D97-AF65-F5344CB8AC3E}">
        <p14:creationId xmlns:p14="http://schemas.microsoft.com/office/powerpoint/2010/main" val="42744249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990600"/>
            <a:ext cx="7620000" cy="1325563"/>
          </a:xfrm>
        </p:spPr>
        <p:txBody>
          <a:bodyPr>
            <a:noAutofit/>
          </a:bodyPr>
          <a:lstStyle/>
          <a:p>
            <a:pPr algn="ctr"/>
            <a:r>
              <a:rPr lang="en-US" sz="5400" b="1" dirty="0">
                <a:latin typeface="+mn-lt"/>
              </a:rPr>
              <a:t>All or Nothing Thinkers </a:t>
            </a:r>
            <a:br>
              <a:rPr lang="en-US" sz="5400" b="1" dirty="0">
                <a:latin typeface="+mn-lt"/>
              </a:rPr>
            </a:br>
            <a:endParaRPr lang="en-US" sz="5400" b="1" dirty="0">
              <a:latin typeface="+mn-lt"/>
            </a:endParaRPr>
          </a:p>
        </p:txBody>
      </p:sp>
      <p:pic>
        <p:nvPicPr>
          <p:cNvPr id="35842" name="Picture 2" descr="athletic's on starting line during day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53000" y="2429600"/>
            <a:ext cx="6858000" cy="4154984"/>
          </a:xfrm>
          <a:prstGeom prst="rect">
            <a:avLst/>
          </a:prstGeom>
          <a:noFill/>
        </p:spPr>
        <p:txBody>
          <a:bodyPr wrap="square" rtlCol="0">
            <a:spAutoFit/>
          </a:bodyPr>
          <a:lstStyle/>
          <a:p>
            <a:pPr lvl="0" algn="ctr"/>
            <a:r>
              <a:rPr lang="en-US" sz="4400" b="1" dirty="0">
                <a:solidFill>
                  <a:prstClr val="black"/>
                </a:solidFill>
                <a:latin typeface="+mn-lt"/>
              </a:rPr>
              <a:t>Have </a:t>
            </a:r>
            <a:r>
              <a:rPr lang="en-US" sz="4000" b="1" dirty="0">
                <a:latin typeface="+mn-lt"/>
              </a:rPr>
              <a:t>trouble</a:t>
            </a:r>
            <a:r>
              <a:rPr lang="en-US" sz="4400" b="1" dirty="0">
                <a:latin typeface="+mn-lt"/>
              </a:rPr>
              <a:t> acknowledging that we all make mistakes and that many things in life are learned through a series of small mistakes. </a:t>
            </a:r>
          </a:p>
          <a:p>
            <a:pPr algn="ctr"/>
            <a:endParaRPr lang="en-US" sz="4400" b="1" dirty="0">
              <a:solidFill>
                <a:prstClr val="black"/>
              </a:solidFill>
              <a:latin typeface="+mn-lt"/>
            </a:endParaRPr>
          </a:p>
        </p:txBody>
      </p:sp>
    </p:spTree>
    <p:extLst>
      <p:ext uri="{BB962C8B-B14F-4D97-AF65-F5344CB8AC3E}">
        <p14:creationId xmlns:p14="http://schemas.microsoft.com/office/powerpoint/2010/main" val="6487658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990600"/>
            <a:ext cx="7620000" cy="1325563"/>
          </a:xfrm>
        </p:spPr>
        <p:txBody>
          <a:bodyPr>
            <a:noAutofit/>
          </a:bodyPr>
          <a:lstStyle/>
          <a:p>
            <a:pPr algn="ctr"/>
            <a:r>
              <a:rPr lang="en-US" sz="5400" b="1" dirty="0">
                <a:latin typeface="+mn-lt"/>
              </a:rPr>
              <a:t>All or Nothing Thinkers </a:t>
            </a:r>
            <a:br>
              <a:rPr lang="en-US" sz="5400" b="1" dirty="0">
                <a:latin typeface="+mn-lt"/>
              </a:rPr>
            </a:br>
            <a:endParaRPr lang="en-US" sz="5400" b="1" dirty="0">
              <a:latin typeface="+mn-lt"/>
            </a:endParaRPr>
          </a:p>
        </p:txBody>
      </p:sp>
      <p:pic>
        <p:nvPicPr>
          <p:cNvPr id="35842" name="Picture 2" descr="athletic's on starting line during day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53000" y="2429600"/>
            <a:ext cx="6858000" cy="4093428"/>
          </a:xfrm>
          <a:prstGeom prst="rect">
            <a:avLst/>
          </a:prstGeom>
          <a:noFill/>
        </p:spPr>
        <p:txBody>
          <a:bodyPr wrap="square" rtlCol="0">
            <a:spAutoFit/>
          </a:bodyPr>
          <a:lstStyle/>
          <a:p>
            <a:pPr lvl="0" algn="ctr"/>
            <a:r>
              <a:rPr lang="en-US" sz="5400" b="1" dirty="0">
                <a:latin typeface="+mn-lt"/>
              </a:rPr>
              <a:t>Have the belief that they or others must be either a total success or total failure.</a:t>
            </a:r>
          </a:p>
          <a:p>
            <a:pPr algn="ctr"/>
            <a:endParaRPr lang="en-US" sz="4400" b="1" dirty="0">
              <a:solidFill>
                <a:prstClr val="black"/>
              </a:solidFill>
              <a:latin typeface="Calibri" panose="020F0502020204030204"/>
            </a:endParaRPr>
          </a:p>
        </p:txBody>
      </p:sp>
    </p:spTree>
    <p:extLst>
      <p:ext uri="{BB962C8B-B14F-4D97-AF65-F5344CB8AC3E}">
        <p14:creationId xmlns:p14="http://schemas.microsoft.com/office/powerpoint/2010/main" val="2270605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990600"/>
            <a:ext cx="7620000" cy="1325563"/>
          </a:xfrm>
        </p:spPr>
        <p:txBody>
          <a:bodyPr>
            <a:noAutofit/>
          </a:bodyPr>
          <a:lstStyle/>
          <a:p>
            <a:pPr algn="ctr"/>
            <a:r>
              <a:rPr lang="en-US" sz="5400" b="1" dirty="0">
                <a:latin typeface="+mn-lt"/>
              </a:rPr>
              <a:t>All or Nothing Thinkers </a:t>
            </a:r>
            <a:br>
              <a:rPr lang="en-US" sz="5400" b="1" dirty="0">
                <a:latin typeface="+mn-lt"/>
              </a:rPr>
            </a:br>
            <a:endParaRPr lang="en-US" sz="5400" b="1" dirty="0">
              <a:latin typeface="+mn-lt"/>
            </a:endParaRPr>
          </a:p>
        </p:txBody>
      </p:sp>
      <p:pic>
        <p:nvPicPr>
          <p:cNvPr id="35842" name="Picture 2" descr="athletic's on starting line during day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196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3" y="1219200"/>
            <a:ext cx="7434943" cy="1325563"/>
          </a:xfrm>
        </p:spPr>
        <p:txBody>
          <a:bodyPr>
            <a:noAutofit/>
          </a:bodyPr>
          <a:lstStyle/>
          <a:p>
            <a:pPr algn="ctr"/>
            <a:r>
              <a:rPr lang="en-US" sz="5400" b="1" dirty="0">
                <a:latin typeface="+mn-lt"/>
              </a:rPr>
              <a:t>All or Nothing Thinkers </a:t>
            </a:r>
            <a:br>
              <a:rPr lang="en-US" sz="5400" b="1" dirty="0">
                <a:latin typeface="+mn-lt"/>
              </a:rPr>
            </a:br>
            <a:endParaRPr lang="en-US" sz="5400" b="1" dirty="0">
              <a:latin typeface="+mn-lt"/>
            </a:endParaRPr>
          </a:p>
        </p:txBody>
      </p:sp>
      <p:pic>
        <p:nvPicPr>
          <p:cNvPr id="1026" name="Picture 2" descr="Photo Of Woman Wearing Stethosc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0" y="-16329"/>
            <a:ext cx="4762500" cy="6874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52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 y="1219200"/>
            <a:ext cx="6834868" cy="1325563"/>
          </a:xfrm>
        </p:spPr>
        <p:txBody>
          <a:bodyPr>
            <a:noAutofit/>
          </a:bodyPr>
          <a:lstStyle/>
          <a:p>
            <a:pPr algn="ctr"/>
            <a:r>
              <a:rPr lang="en-US" sz="5400" b="1" dirty="0">
                <a:latin typeface="+mn-lt"/>
              </a:rPr>
              <a:t>Start thinking in shades of grey.</a:t>
            </a:r>
          </a:p>
        </p:txBody>
      </p:sp>
      <p:pic>
        <p:nvPicPr>
          <p:cNvPr id="2050" name="Picture 2" descr="Neon Sign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9425" y="0"/>
            <a:ext cx="53625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18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green and white brick wal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5671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62200"/>
            <a:ext cx="6477000" cy="1325563"/>
          </a:xfrm>
        </p:spPr>
        <p:txBody>
          <a:bodyPr>
            <a:noAutofit/>
          </a:bodyPr>
          <a:lstStyle/>
          <a:p>
            <a:pPr lvl="0" algn="ctr"/>
            <a:r>
              <a:rPr lang="en-US" sz="5400" b="1" dirty="0">
                <a:latin typeface="+mn-lt"/>
              </a:rPr>
              <a:t>Instead of saying,      “I can't deal with rejection,” say, “I don’t like rejection, but I will get through it.”</a:t>
            </a:r>
          </a:p>
        </p:txBody>
      </p:sp>
      <p:pic>
        <p:nvPicPr>
          <p:cNvPr id="2050" name="Picture 2" descr="Neon Sign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9425" y="0"/>
            <a:ext cx="53625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7159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62200"/>
            <a:ext cx="6477000" cy="1325563"/>
          </a:xfrm>
        </p:spPr>
        <p:txBody>
          <a:bodyPr>
            <a:noAutofit/>
          </a:bodyPr>
          <a:lstStyle/>
          <a:p>
            <a:pPr lvl="0" algn="ctr"/>
            <a:r>
              <a:rPr lang="en-US" sz="5400" b="1" dirty="0">
                <a:latin typeface="+mn-lt"/>
              </a:rPr>
              <a:t>Instead of saying, “I’m a total failure,” say, “I am reasonably good at some things.”</a:t>
            </a:r>
          </a:p>
        </p:txBody>
      </p:sp>
      <p:pic>
        <p:nvPicPr>
          <p:cNvPr id="2050" name="Picture 2" descr="Neon Sign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9425" y="0"/>
            <a:ext cx="53625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3997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4600"/>
            <a:ext cx="6477000" cy="1325563"/>
          </a:xfrm>
        </p:spPr>
        <p:txBody>
          <a:bodyPr>
            <a:noAutofit/>
          </a:bodyPr>
          <a:lstStyle/>
          <a:p>
            <a:pPr lvl="0" algn="ctr"/>
            <a:r>
              <a:rPr lang="en-US" sz="5400" b="1" dirty="0">
                <a:latin typeface="+mn-lt"/>
              </a:rPr>
              <a:t>Instead of saying, “My spouse always disagrees with me” say, “We can agree to disagree without endangering our marriage.”</a:t>
            </a:r>
          </a:p>
        </p:txBody>
      </p:sp>
      <p:pic>
        <p:nvPicPr>
          <p:cNvPr id="2050" name="Picture 2" descr="Neon Sign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9425" y="0"/>
            <a:ext cx="53625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8636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4600"/>
            <a:ext cx="5638800" cy="1325563"/>
          </a:xfrm>
        </p:spPr>
        <p:txBody>
          <a:bodyPr>
            <a:noAutofit/>
          </a:bodyPr>
          <a:lstStyle/>
          <a:p>
            <a:pPr algn="ctr"/>
            <a:r>
              <a:rPr lang="en-US" sz="5400" b="1" dirty="0">
                <a:solidFill>
                  <a:srgbClr val="0070C0"/>
                </a:solidFill>
                <a:latin typeface="+mn-lt"/>
              </a:rPr>
              <a:t>Overgeneralizing</a:t>
            </a:r>
            <a:endParaRPr lang="en-US" sz="5400" dirty="0">
              <a:solidFill>
                <a:srgbClr val="0070C0"/>
              </a:solidFill>
              <a:latin typeface="+mn-lt"/>
            </a:endParaRPr>
          </a:p>
        </p:txBody>
      </p:sp>
      <p:pic>
        <p:nvPicPr>
          <p:cNvPr id="3076" name="Picture 4" descr="man and woman near ocea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38800" y="1143000"/>
            <a:ext cx="6309784" cy="4732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4560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4600"/>
            <a:ext cx="5638800" cy="1325563"/>
          </a:xfrm>
        </p:spPr>
        <p:txBody>
          <a:bodyPr>
            <a:noAutofit/>
          </a:bodyPr>
          <a:lstStyle/>
          <a:p>
            <a:pPr algn="ctr"/>
            <a:r>
              <a:rPr lang="en-US" sz="5400" b="1" dirty="0">
                <a:latin typeface="+mn-lt"/>
              </a:rPr>
              <a:t>Overgeneralizing</a:t>
            </a:r>
            <a:endParaRPr lang="en-US" sz="5400" dirty="0">
              <a:latin typeface="+mn-lt"/>
            </a:endParaRPr>
          </a:p>
        </p:txBody>
      </p:sp>
      <p:pic>
        <p:nvPicPr>
          <p:cNvPr id="3076" name="Picture 4" descr="man and woman near ocea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38800" y="1143000"/>
            <a:ext cx="6309784" cy="4732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961443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7170" name="Picture 2" descr="gray incandescent lamp photograp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5940630"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8753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1800" y="2286000"/>
            <a:ext cx="5029200" cy="1325563"/>
          </a:xfrm>
        </p:spPr>
        <p:txBody>
          <a:bodyPr>
            <a:noAutofit/>
          </a:bodyPr>
          <a:lstStyle/>
          <a:p>
            <a:pPr lvl="0" algn="ctr" defTabSz="914400">
              <a:lnSpc>
                <a:spcPct val="100000"/>
              </a:lnSpc>
              <a:spcBef>
                <a:spcPts val="0"/>
              </a:spcBef>
              <a:defRPr/>
            </a:pPr>
            <a:r>
              <a:rPr lang="en-US" sz="4800" b="1" dirty="0">
                <a:latin typeface="+mn-lt"/>
              </a:rPr>
              <a:t>“I have not failed. I’ve found 10,000 ways that don’t work.”                       – Thomas Edison</a:t>
            </a:r>
          </a:p>
        </p:txBody>
      </p:sp>
      <p:pic>
        <p:nvPicPr>
          <p:cNvPr id="7170" name="Picture 2" descr="gray incandescent lamp photograp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5940630"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520165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9400" y="1066800"/>
            <a:ext cx="6832600" cy="4351338"/>
          </a:xfrm>
        </p:spPr>
        <p:txBody>
          <a:bodyPr>
            <a:normAutofit/>
          </a:bodyPr>
          <a:lstStyle/>
          <a:p>
            <a:pPr marL="0" indent="0" algn="ctr">
              <a:buNone/>
            </a:pPr>
            <a:r>
              <a:rPr lang="en-US" sz="5400" b="1" dirty="0">
                <a:solidFill>
                  <a:srgbClr val="0070C0"/>
                </a:solidFill>
              </a:rPr>
              <a:t>Clean out Mental Filters</a:t>
            </a:r>
            <a:endParaRPr lang="en-US" sz="5400" dirty="0">
              <a:solidFill>
                <a:srgbClr val="0070C0"/>
              </a:solidFill>
            </a:endParaRPr>
          </a:p>
        </p:txBody>
      </p:sp>
      <p:pic>
        <p:nvPicPr>
          <p:cNvPr id="10242" name="Picture 2" descr="yellow and white plastic contai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59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11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6832600" cy="1600200"/>
          </a:xfrm>
        </p:spPr>
        <p:txBody>
          <a:bodyPr>
            <a:normAutofit/>
          </a:bodyPr>
          <a:lstStyle/>
          <a:p>
            <a:pPr marL="0" indent="0" algn="ctr">
              <a:buNone/>
            </a:pPr>
            <a:r>
              <a:rPr lang="en-US" sz="5400" b="1" dirty="0"/>
              <a:t>Clean out Mental Filters</a:t>
            </a:r>
            <a:endParaRPr lang="en-US" sz="5400" dirty="0"/>
          </a:p>
        </p:txBody>
      </p:sp>
      <p:pic>
        <p:nvPicPr>
          <p:cNvPr id="11266" name="Picture 2" descr="white Boss-printed ceramic mug on brown sur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0" y="0"/>
            <a:ext cx="5359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04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2662"/>
            <a:ext cx="5486400" cy="2585323"/>
          </a:xfrm>
          <a:prstGeom prst="rect">
            <a:avLst/>
          </a:prstGeom>
          <a:noFill/>
        </p:spPr>
        <p:txBody>
          <a:bodyPr wrap="square" rtlCol="0">
            <a:spAutoFit/>
          </a:bodyPr>
          <a:lstStyle/>
          <a:p>
            <a:pPr marL="0" indent="0" algn="ctr">
              <a:buNone/>
            </a:pPr>
            <a:r>
              <a:rPr lang="en-US" sz="5400" b="1" dirty="0">
                <a:latin typeface="+mn-lt"/>
              </a:rPr>
              <a:t>Clean out Mental Filters</a:t>
            </a:r>
          </a:p>
          <a:p>
            <a:pPr algn="ctr"/>
            <a:endParaRPr lang="en-US" sz="5400" b="1" dirty="0">
              <a:solidFill>
                <a:prstClr val="black"/>
              </a:solidFill>
              <a:latin typeface="+mn-lt"/>
            </a:endParaRPr>
          </a:p>
        </p:txBody>
      </p:sp>
      <p:pic>
        <p:nvPicPr>
          <p:cNvPr id="14338" name="Picture 2" descr="shallow focus photo of man and woman holding 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66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person in front of window"/>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43" y="-1"/>
            <a:ext cx="4577443" cy="68615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0" y="0"/>
            <a:ext cx="7620000" cy="6858000"/>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126736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reen and black fr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2657" y="21771"/>
            <a:ext cx="9139344" cy="68362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892662"/>
            <a:ext cx="5486400" cy="2585323"/>
          </a:xfrm>
          <a:prstGeom prst="rect">
            <a:avLst/>
          </a:prstGeom>
          <a:noFill/>
        </p:spPr>
        <p:txBody>
          <a:bodyPr wrap="square" rtlCol="0">
            <a:spAutoFit/>
          </a:bodyPr>
          <a:lstStyle/>
          <a:p>
            <a:pPr algn="ctr"/>
            <a:r>
              <a:rPr lang="en-US" sz="5400" b="1" dirty="0">
                <a:latin typeface="+mn-lt"/>
              </a:rPr>
              <a:t>Clean out Mental Filters</a:t>
            </a:r>
          </a:p>
          <a:p>
            <a:pPr algn="ctr"/>
            <a:endParaRPr lang="en-US" sz="5400" b="1" dirty="0">
              <a:latin typeface="+mn-lt"/>
            </a:endParaRPr>
          </a:p>
        </p:txBody>
      </p:sp>
    </p:spTree>
    <p:extLst>
      <p:ext uri="{BB962C8B-B14F-4D97-AF65-F5344CB8AC3E}">
        <p14:creationId xmlns:p14="http://schemas.microsoft.com/office/powerpoint/2010/main" val="121308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descr="brown concrete tunnel during day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17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3843" y="2667000"/>
            <a:ext cx="5943600" cy="1325563"/>
          </a:xfrm>
        </p:spPr>
        <p:txBody>
          <a:bodyPr>
            <a:noAutofit/>
          </a:bodyPr>
          <a:lstStyle/>
          <a:p>
            <a:pPr algn="ctr"/>
            <a:r>
              <a:rPr lang="en-US" b="1" dirty="0">
                <a:latin typeface="+mn-lt"/>
              </a:rPr>
              <a:t>Finally, brethren, whatever things are true, whatever things are noble, whatever things are just, whatever things are pure whatever things are lovely, </a:t>
            </a:r>
          </a:p>
        </p:txBody>
      </p:sp>
      <p:pic>
        <p:nvPicPr>
          <p:cNvPr id="16386" name="Picture 2" descr="boy reading Holy Bible while lying on be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2142" y="381000"/>
            <a:ext cx="5791200" cy="38627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53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2743200"/>
            <a:ext cx="5715000" cy="1325563"/>
          </a:xfrm>
        </p:spPr>
        <p:txBody>
          <a:bodyPr>
            <a:noAutofit/>
          </a:bodyPr>
          <a:lstStyle/>
          <a:p>
            <a:pPr lvl="0" algn="ctr" defTabSz="914400">
              <a:lnSpc>
                <a:spcPct val="100000"/>
              </a:lnSpc>
              <a:spcBef>
                <a:spcPts val="0"/>
              </a:spcBef>
              <a:defRPr/>
            </a:pPr>
            <a:r>
              <a:rPr lang="en-US" b="1" dirty="0">
                <a:latin typeface="+mn-lt"/>
              </a:rPr>
              <a:t>whatever things are of good report, if there is any virtue and if there is anything praiseworthy—meditate on these things.</a:t>
            </a:r>
            <a:br>
              <a:rPr lang="en-US" b="1" dirty="0">
                <a:latin typeface="+mn-lt"/>
              </a:rPr>
            </a:br>
            <a:r>
              <a:rPr lang="en-US" b="1" dirty="0">
                <a:latin typeface="+mn-lt"/>
              </a:rPr>
              <a:t>- Philippians 4:8 NKJV</a:t>
            </a:r>
          </a:p>
        </p:txBody>
      </p:sp>
      <p:pic>
        <p:nvPicPr>
          <p:cNvPr id="16386" name="Picture 2" descr="boy reading Holy Bible while lying on be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1258" y="381000"/>
            <a:ext cx="5791200" cy="38627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1558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0"/>
            <a:ext cx="5900057" cy="1325563"/>
          </a:xfrm>
        </p:spPr>
        <p:txBody>
          <a:bodyPr>
            <a:noAutofit/>
          </a:bodyPr>
          <a:lstStyle/>
          <a:p>
            <a:pPr algn="ctr"/>
            <a:r>
              <a:rPr lang="en-US" sz="6600" b="1" dirty="0">
                <a:solidFill>
                  <a:srgbClr val="0070C0"/>
                </a:solidFill>
                <a:latin typeface="+mn-lt"/>
              </a:rPr>
              <a:t>Mind Reading</a:t>
            </a:r>
          </a:p>
        </p:txBody>
      </p:sp>
      <p:pic>
        <p:nvPicPr>
          <p:cNvPr id="17412" name="Picture 4" descr="books over green trolley bi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30886" y="16328"/>
            <a:ext cx="4561114" cy="6841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07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0"/>
            <a:ext cx="5900057" cy="1325563"/>
          </a:xfrm>
        </p:spPr>
        <p:txBody>
          <a:bodyPr>
            <a:noAutofit/>
          </a:bodyPr>
          <a:lstStyle/>
          <a:p>
            <a:pPr algn="ctr"/>
            <a:r>
              <a:rPr lang="en-US" sz="6600" b="1" dirty="0">
                <a:latin typeface="+mn-lt"/>
              </a:rPr>
              <a:t>Mind Reading</a:t>
            </a:r>
          </a:p>
        </p:txBody>
      </p:sp>
      <p:pic>
        <p:nvPicPr>
          <p:cNvPr id="17412" name="Picture 4" descr="books over green trolley bi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30886" y="16328"/>
            <a:ext cx="4561114" cy="6841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8474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0"/>
            <a:ext cx="5900057" cy="1325563"/>
          </a:xfrm>
        </p:spPr>
        <p:txBody>
          <a:bodyPr>
            <a:noAutofit/>
          </a:bodyPr>
          <a:lstStyle/>
          <a:p>
            <a:pPr algn="ctr"/>
            <a:r>
              <a:rPr lang="en-US" sz="6600" b="1" dirty="0">
                <a:latin typeface="+mn-lt"/>
              </a:rPr>
              <a:t>Mind Reading</a:t>
            </a:r>
          </a:p>
        </p:txBody>
      </p:sp>
      <p:pic>
        <p:nvPicPr>
          <p:cNvPr id="17412" name="Picture 4" descr="books over green trolley bi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30886" y="16328"/>
            <a:ext cx="4561114" cy="6841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2536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0"/>
            <a:ext cx="5900057" cy="1325563"/>
          </a:xfrm>
        </p:spPr>
        <p:txBody>
          <a:bodyPr>
            <a:noAutofit/>
          </a:bodyPr>
          <a:lstStyle/>
          <a:p>
            <a:pPr algn="ctr"/>
            <a:r>
              <a:rPr lang="en-US" sz="6600" b="1" dirty="0">
                <a:latin typeface="+mn-lt"/>
              </a:rPr>
              <a:t>Mind Reading</a:t>
            </a:r>
          </a:p>
        </p:txBody>
      </p:sp>
      <p:pic>
        <p:nvPicPr>
          <p:cNvPr id="17412" name="Picture 4" descr="books over green trolley bi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30886" y="16328"/>
            <a:ext cx="4561114" cy="6841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9981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914400"/>
            <a:ext cx="7620000" cy="1325563"/>
          </a:xfrm>
        </p:spPr>
        <p:txBody>
          <a:bodyPr>
            <a:noAutofit/>
          </a:bodyPr>
          <a:lstStyle/>
          <a:p>
            <a:pPr algn="ctr"/>
            <a:r>
              <a:rPr lang="en-US" sz="7200" b="1" dirty="0">
                <a:solidFill>
                  <a:srgbClr val="0070C0"/>
                </a:solidFill>
                <a:latin typeface="+mn-lt"/>
              </a:rPr>
              <a:t>Fortune Telling</a:t>
            </a:r>
            <a:endParaRPr lang="en-US" sz="7200" dirty="0">
              <a:solidFill>
                <a:srgbClr val="0070C0"/>
              </a:solidFill>
              <a:latin typeface="+mn-lt"/>
            </a:endParaRPr>
          </a:p>
        </p:txBody>
      </p:sp>
      <p:pic>
        <p:nvPicPr>
          <p:cNvPr id="19458" name="Picture 2" descr="fortune cooki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86" y="-1"/>
            <a:ext cx="4582886" cy="6874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914400"/>
            <a:ext cx="7620000" cy="1325563"/>
          </a:xfrm>
        </p:spPr>
        <p:txBody>
          <a:bodyPr>
            <a:noAutofit/>
          </a:bodyPr>
          <a:lstStyle/>
          <a:p>
            <a:pPr algn="ctr"/>
            <a:r>
              <a:rPr lang="en-US" sz="7200" b="1" dirty="0">
                <a:latin typeface="+mn-lt"/>
              </a:rPr>
              <a:t>Fortune Telling</a:t>
            </a:r>
            <a:endParaRPr lang="en-US" sz="7200" dirty="0">
              <a:latin typeface="+mn-lt"/>
            </a:endParaRPr>
          </a:p>
        </p:txBody>
      </p:sp>
      <p:pic>
        <p:nvPicPr>
          <p:cNvPr id="19458" name="Picture 2" descr="fortune cooki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86" y="-1"/>
            <a:ext cx="4582886" cy="6874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394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person in front of window"/>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43" y="-1"/>
            <a:ext cx="4577443" cy="68615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0" y="0"/>
            <a:ext cx="7620000" cy="6858000"/>
          </a:xfrm>
          <a:prstGeom prst="rect">
            <a:avLst/>
          </a:prstGeom>
          <a:solidFill>
            <a:schemeClr val="tx1"/>
          </a:solidFill>
        </p:spPr>
        <p:txBody>
          <a:bodyPr wrap="square" rtlCol="0">
            <a:spAutoFit/>
          </a:bodyPr>
          <a:lstStyle/>
          <a:p>
            <a:endParaRPr lang="en-US" dirty="0">
              <a:solidFill>
                <a:prstClr val="black"/>
              </a:solidFill>
            </a:endParaRPr>
          </a:p>
        </p:txBody>
      </p:sp>
      <p:sp>
        <p:nvSpPr>
          <p:cNvPr id="3" name="TextBox 2"/>
          <p:cNvSpPr txBox="1"/>
          <p:nvPr/>
        </p:nvSpPr>
        <p:spPr>
          <a:xfrm>
            <a:off x="6477000" y="1351508"/>
            <a:ext cx="4572000" cy="3477875"/>
          </a:xfrm>
          <a:prstGeom prst="rect">
            <a:avLst/>
          </a:prstGeom>
          <a:noFill/>
        </p:spPr>
        <p:txBody>
          <a:bodyPr wrap="square" rtlCol="0">
            <a:spAutoFit/>
          </a:bodyPr>
          <a:lstStyle/>
          <a:p>
            <a:r>
              <a:rPr lang="en-US" sz="4400" b="1" dirty="0">
                <a:solidFill>
                  <a:schemeClr val="bg1"/>
                </a:solidFill>
                <a:latin typeface="+mn-lt"/>
              </a:rPr>
              <a:t>Control your emotions, or they will control you.                        – Chinese Proverb </a:t>
            </a:r>
          </a:p>
          <a:p>
            <a:endParaRPr lang="en-US" sz="4400" b="1" dirty="0">
              <a:solidFill>
                <a:schemeClr val="bg1"/>
              </a:solidFill>
              <a:latin typeface="+mn-lt"/>
            </a:endParaRPr>
          </a:p>
        </p:txBody>
      </p:sp>
    </p:spTree>
    <p:extLst>
      <p:ext uri="{BB962C8B-B14F-4D97-AF65-F5344CB8AC3E}">
        <p14:creationId xmlns:p14="http://schemas.microsoft.com/office/powerpoint/2010/main" val="11614974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1828800"/>
            <a:ext cx="7086600" cy="1325563"/>
          </a:xfrm>
        </p:spPr>
        <p:txBody>
          <a:bodyPr>
            <a:noAutofit/>
          </a:bodyPr>
          <a:lstStyle/>
          <a:p>
            <a:pPr lvl="0" algn="ctr"/>
            <a:r>
              <a:rPr lang="en-US" sz="5400" b="1" dirty="0">
                <a:latin typeface="+mn-lt"/>
              </a:rPr>
              <a:t>My career is over, and I know that I am going to get laid off. </a:t>
            </a:r>
          </a:p>
        </p:txBody>
      </p:sp>
      <p:pic>
        <p:nvPicPr>
          <p:cNvPr id="19458" name="Picture 2" descr="fortune cooki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86" y="-1"/>
            <a:ext cx="4582886" cy="6874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631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1828800"/>
            <a:ext cx="6477000" cy="1325563"/>
          </a:xfrm>
        </p:spPr>
        <p:txBody>
          <a:bodyPr>
            <a:noAutofit/>
          </a:bodyPr>
          <a:lstStyle/>
          <a:p>
            <a:pPr lvl="0" algn="ctr"/>
            <a:r>
              <a:rPr lang="en-US" sz="5400" b="1" dirty="0">
                <a:latin typeface="+mn-lt"/>
              </a:rPr>
              <a:t>My romantic life is over, and I know that I am always going to be single.</a:t>
            </a:r>
          </a:p>
        </p:txBody>
      </p:sp>
      <p:pic>
        <p:nvPicPr>
          <p:cNvPr id="19458" name="Picture 2" descr="fortune cooki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86" y="-1"/>
            <a:ext cx="4582886" cy="6874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1686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1828800"/>
            <a:ext cx="6705600" cy="1325563"/>
          </a:xfrm>
        </p:spPr>
        <p:txBody>
          <a:bodyPr>
            <a:noAutofit/>
          </a:bodyPr>
          <a:lstStyle/>
          <a:p>
            <a:pPr lvl="0" algn="ctr"/>
            <a:r>
              <a:rPr lang="en-US" sz="5400" b="1" dirty="0">
                <a:latin typeface="+mn-lt"/>
              </a:rPr>
              <a:t>This project turned out horribly, and I know my teacher is going to fail me. </a:t>
            </a:r>
          </a:p>
        </p:txBody>
      </p:sp>
      <p:pic>
        <p:nvPicPr>
          <p:cNvPr id="19458" name="Picture 2" descr="fortune cooki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86" y="-1"/>
            <a:ext cx="4582886" cy="6874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4237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2111600"/>
            <a:ext cx="7010400" cy="1325563"/>
          </a:xfrm>
        </p:spPr>
        <p:txBody>
          <a:bodyPr>
            <a:noAutofit/>
          </a:bodyPr>
          <a:lstStyle/>
          <a:p>
            <a:pPr lvl="0" algn="ctr"/>
            <a:r>
              <a:rPr lang="en-US" sz="4800" b="1" dirty="0">
                <a:latin typeface="+mn-lt"/>
              </a:rPr>
              <a:t>1. The catastrophic event does not happen in which you worried and stressed about something that did not come to pass. </a:t>
            </a:r>
          </a:p>
        </p:txBody>
      </p:sp>
      <p:pic>
        <p:nvPicPr>
          <p:cNvPr id="19458" name="Picture 2" descr="fortune cooki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86" y="-1"/>
            <a:ext cx="4582886" cy="6874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980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2590800"/>
            <a:ext cx="7162800" cy="1325563"/>
          </a:xfrm>
        </p:spPr>
        <p:txBody>
          <a:bodyPr>
            <a:noAutofit/>
          </a:bodyPr>
          <a:lstStyle/>
          <a:p>
            <a:pPr lvl="0" algn="ctr"/>
            <a:r>
              <a:rPr lang="en-US" sz="4800" b="1" dirty="0">
                <a:latin typeface="+mn-lt"/>
              </a:rPr>
              <a:t>2. The catastrophic event does take place, in which the undue worry caused you to experience the catastrophic event in your mind multiple times rather than just once. </a:t>
            </a:r>
          </a:p>
        </p:txBody>
      </p:sp>
      <p:pic>
        <p:nvPicPr>
          <p:cNvPr id="19458" name="Picture 2" descr="fortune cooki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86" y="-1"/>
            <a:ext cx="4582886" cy="6874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2398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554" name="Picture 2" descr="two man laughing at each oth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90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774823" cy="7010400"/>
          </a:xfrm>
          <a:solidFill>
            <a:schemeClr val="tx1"/>
          </a:solidFill>
        </p:spPr>
        <p:txBody>
          <a:bodyPr>
            <a:normAutofit/>
          </a:bodyPr>
          <a:lstStyle/>
          <a:p>
            <a:pPr lvl="0" defTabSz="914400">
              <a:lnSpc>
                <a:spcPct val="100000"/>
              </a:lnSpc>
              <a:spcBef>
                <a:spcPts val="0"/>
              </a:spcBef>
              <a:defRPr/>
            </a:pPr>
            <a:endParaRPr lang="en-US" dirty="0"/>
          </a:p>
        </p:txBody>
      </p:sp>
      <p:pic>
        <p:nvPicPr>
          <p:cNvPr id="30722" name="Picture 2" descr="man in brown coat statu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2424" y="0"/>
            <a:ext cx="4569576" cy="68726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 y="914400"/>
            <a:ext cx="5486400" cy="5078313"/>
          </a:xfrm>
          <a:prstGeom prst="rect">
            <a:avLst/>
          </a:prstGeom>
          <a:noFill/>
        </p:spPr>
        <p:txBody>
          <a:bodyPr wrap="square" rtlCol="0">
            <a:spAutoFit/>
          </a:bodyPr>
          <a:lstStyle/>
          <a:p>
            <a:pPr lvl="0" eaLnBrk="1" fontAlgn="auto" hangingPunct="1">
              <a:spcBef>
                <a:spcPts val="0"/>
              </a:spcBef>
              <a:spcAft>
                <a:spcPts val="0"/>
              </a:spcAft>
              <a:defRPr/>
            </a:pPr>
            <a:r>
              <a:rPr lang="en-US" sz="5400" b="1" dirty="0">
                <a:solidFill>
                  <a:schemeClr val="bg1"/>
                </a:solidFill>
                <a:effectLst>
                  <a:outerShdw blurRad="38100" dist="38100" dir="2700000" algn="tl">
                    <a:srgbClr val="000000">
                      <a:alpha val="43137"/>
                    </a:srgbClr>
                  </a:outerShdw>
                </a:effectLst>
                <a:latin typeface="+mn-lt"/>
              </a:rPr>
              <a:t>“The best thing about the future is that it comes only one day at a time.” - Abraham Lincoln </a:t>
            </a:r>
          </a:p>
        </p:txBody>
      </p:sp>
    </p:spTree>
    <p:extLst>
      <p:ext uri="{BB962C8B-B14F-4D97-AF65-F5344CB8AC3E}">
        <p14:creationId xmlns:p14="http://schemas.microsoft.com/office/powerpoint/2010/main" val="301027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362200"/>
            <a:ext cx="6858000" cy="1325563"/>
          </a:xfrm>
        </p:spPr>
        <p:txBody>
          <a:bodyPr>
            <a:noAutofit/>
          </a:bodyPr>
          <a:lstStyle/>
          <a:p>
            <a:pPr algn="ctr"/>
            <a:r>
              <a:rPr lang="en-US" sz="5400" b="1" dirty="0">
                <a:latin typeface="+mn-lt"/>
              </a:rPr>
              <a:t>But seek first the kingdom of God and His righteousness, and all these things shall be added to you. </a:t>
            </a:r>
          </a:p>
        </p:txBody>
      </p:sp>
      <p:pic>
        <p:nvPicPr>
          <p:cNvPr id="1026" name="Picture 2" descr="selective focus photography of grey coin operated telescop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35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362200"/>
            <a:ext cx="6858000" cy="1325563"/>
          </a:xfrm>
        </p:spPr>
        <p:txBody>
          <a:bodyPr>
            <a:noAutofit/>
          </a:bodyPr>
          <a:lstStyle/>
          <a:p>
            <a:pPr algn="ctr"/>
            <a:r>
              <a:rPr lang="en-US" sz="5400" b="1" dirty="0">
                <a:latin typeface="+mn-lt"/>
              </a:rPr>
              <a:t>Therefore do not worry about tomorrow, for tomorrow will worry about its own things. Sufficient for the day </a:t>
            </a:r>
            <a:r>
              <a:rPr lang="en-US" sz="5400" b="1" i="1" dirty="0">
                <a:latin typeface="+mn-lt"/>
              </a:rPr>
              <a:t>is</a:t>
            </a:r>
            <a:r>
              <a:rPr lang="en-US" sz="5400" b="1" dirty="0">
                <a:latin typeface="+mn-lt"/>
              </a:rPr>
              <a:t> its own trouble. </a:t>
            </a:r>
          </a:p>
        </p:txBody>
      </p:sp>
      <p:pic>
        <p:nvPicPr>
          <p:cNvPr id="1026" name="Picture 2" descr="selective focus photography of grey coin operated telescop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79029" y="5486400"/>
            <a:ext cx="5486400" cy="707886"/>
          </a:xfrm>
          <a:prstGeom prst="rect">
            <a:avLst/>
          </a:prstGeom>
          <a:noFill/>
        </p:spPr>
        <p:txBody>
          <a:bodyPr wrap="square" rtlCol="0">
            <a:spAutoFit/>
          </a:bodyPr>
          <a:lstStyle/>
          <a:p>
            <a:r>
              <a:rPr lang="en-US" sz="4000" b="1" dirty="0">
                <a:latin typeface="+mn-lt"/>
              </a:rPr>
              <a:t>- Matthew 6:33, 34 NKJV</a:t>
            </a:r>
          </a:p>
        </p:txBody>
      </p:sp>
    </p:spTree>
    <p:extLst>
      <p:ext uri="{BB962C8B-B14F-4D97-AF65-F5344CB8AC3E}">
        <p14:creationId xmlns:p14="http://schemas.microsoft.com/office/powerpoint/2010/main" val="12958416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underwater photography of person soaking under sun ray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214" y="0"/>
            <a:ext cx="1221921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94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838200"/>
            <a:ext cx="5257800" cy="6186309"/>
          </a:xfrm>
          <a:prstGeom prst="rect">
            <a:avLst/>
          </a:prstGeom>
          <a:noFill/>
        </p:spPr>
        <p:txBody>
          <a:bodyPr wrap="square" rtlCol="0">
            <a:spAutoFit/>
          </a:bodyPr>
          <a:lstStyle/>
          <a:p>
            <a:pPr lvl="0" eaLnBrk="1" fontAlgn="auto" hangingPunct="1">
              <a:spcBef>
                <a:spcPts val="0"/>
              </a:spcBef>
              <a:spcAft>
                <a:spcPts val="0"/>
              </a:spcAft>
              <a:defRPr/>
            </a:pPr>
            <a:r>
              <a:rPr lang="en-US" sz="4400" b="1" dirty="0">
                <a:latin typeface="+mn-lt"/>
              </a:rPr>
              <a:t>He who is slow to anger is better than the mighty, </a:t>
            </a:r>
            <a:br>
              <a:rPr lang="en-US" sz="4400" b="1" dirty="0">
                <a:latin typeface="+mn-lt"/>
              </a:rPr>
            </a:br>
            <a:r>
              <a:rPr lang="en-US" sz="4400" b="1" dirty="0">
                <a:latin typeface="+mn-lt"/>
              </a:rPr>
              <a:t>And he who rules his spirit than he who takes a city. </a:t>
            </a:r>
          </a:p>
          <a:p>
            <a:pPr lvl="0" eaLnBrk="1" fontAlgn="auto" hangingPunct="1">
              <a:spcBef>
                <a:spcPts val="0"/>
              </a:spcBef>
              <a:spcAft>
                <a:spcPts val="0"/>
              </a:spcAft>
              <a:defRPr/>
            </a:pPr>
            <a:r>
              <a:rPr lang="en-US" sz="4400" b="1" dirty="0">
                <a:latin typeface="+mn-lt"/>
              </a:rPr>
              <a:t>- Proverbs 16:32 NKJV</a:t>
            </a:r>
          </a:p>
          <a:p>
            <a:endParaRPr lang="en-US" sz="4400" b="1" dirty="0">
              <a:latin typeface="+mn-lt"/>
            </a:endParaRPr>
          </a:p>
          <a:p>
            <a:endParaRPr lang="en-US" sz="4400" b="1" dirty="0">
              <a:latin typeface="+mn-lt"/>
            </a:endParaRPr>
          </a:p>
        </p:txBody>
      </p:sp>
      <p:pic>
        <p:nvPicPr>
          <p:cNvPr id="4100" name="Picture 4" descr="man holding classical guita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32914" y="-27215"/>
            <a:ext cx="4659086" cy="6885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14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underwater photography of person soaking under sun ray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214" y="0"/>
            <a:ext cx="1221921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5944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shallow focus photography of open book beside blue ceramic cu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96200" y="0"/>
            <a:ext cx="4495800" cy="4585871"/>
          </a:xfrm>
          <a:prstGeom prst="rect">
            <a:avLst/>
          </a:prstGeom>
          <a:noFill/>
        </p:spPr>
        <p:txBody>
          <a:bodyPr wrap="square" rtlCol="0">
            <a:spAutoFit/>
          </a:bodyPr>
          <a:lstStyle/>
          <a:p>
            <a:pPr algn="ctr"/>
            <a:r>
              <a:rPr lang="en-US" sz="3600" b="1" dirty="0">
                <a:solidFill>
                  <a:schemeClr val="bg1"/>
                </a:solidFill>
                <a:latin typeface="+mn-lt"/>
              </a:rPr>
              <a:t>For I know the thoughts that I think toward you, says the </a:t>
            </a:r>
            <a:r>
              <a:rPr lang="en-US" sz="3600" b="1" cap="small" dirty="0">
                <a:solidFill>
                  <a:schemeClr val="bg1"/>
                </a:solidFill>
                <a:latin typeface="+mn-lt"/>
              </a:rPr>
              <a:t>Lord</a:t>
            </a:r>
            <a:r>
              <a:rPr lang="en-US" sz="3600" b="1" dirty="0">
                <a:solidFill>
                  <a:schemeClr val="bg1"/>
                </a:solidFill>
                <a:latin typeface="+mn-lt"/>
              </a:rPr>
              <a:t>, thoughts of peace and not of evil, to give you a future and a hope. </a:t>
            </a:r>
          </a:p>
          <a:p>
            <a:endParaRPr lang="en-US" sz="3600" b="1" dirty="0">
              <a:solidFill>
                <a:schemeClr val="bg1"/>
              </a:solidFill>
              <a:latin typeface="+mn-lt"/>
            </a:endParaRPr>
          </a:p>
        </p:txBody>
      </p:sp>
      <p:sp>
        <p:nvSpPr>
          <p:cNvPr id="5" name="TextBox 4"/>
          <p:cNvSpPr txBox="1"/>
          <p:nvPr/>
        </p:nvSpPr>
        <p:spPr>
          <a:xfrm>
            <a:off x="7467600" y="3939540"/>
            <a:ext cx="4419600" cy="646331"/>
          </a:xfrm>
          <a:prstGeom prst="rect">
            <a:avLst/>
          </a:prstGeom>
          <a:noFill/>
        </p:spPr>
        <p:txBody>
          <a:bodyPr wrap="square" rtlCol="0">
            <a:spAutoFit/>
          </a:bodyPr>
          <a:lstStyle/>
          <a:p>
            <a:r>
              <a:rPr lang="en-US" sz="3600" b="1" dirty="0">
                <a:solidFill>
                  <a:schemeClr val="bg1"/>
                </a:solidFill>
                <a:latin typeface="+mn-lt"/>
              </a:rPr>
              <a:t>- Jeremiah 29:11 NKJV</a:t>
            </a:r>
          </a:p>
        </p:txBody>
      </p:sp>
    </p:spTree>
    <p:extLst>
      <p:ext uri="{BB962C8B-B14F-4D97-AF65-F5344CB8AC3E}">
        <p14:creationId xmlns:p14="http://schemas.microsoft.com/office/powerpoint/2010/main" val="284292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shallow focus photography of open book beside blue ceramic cu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96200" y="0"/>
            <a:ext cx="4495800" cy="4585871"/>
          </a:xfrm>
          <a:prstGeom prst="rect">
            <a:avLst/>
          </a:prstGeom>
          <a:noFill/>
        </p:spPr>
        <p:txBody>
          <a:bodyPr wrap="square" rtlCol="0">
            <a:spAutoFit/>
          </a:bodyPr>
          <a:lstStyle/>
          <a:p>
            <a:pPr algn="ctr"/>
            <a:r>
              <a:rPr lang="en-US" sz="3600" b="1" dirty="0">
                <a:solidFill>
                  <a:prstClr val="white"/>
                </a:solidFill>
                <a:latin typeface="Calibri" panose="020F0502020204030204"/>
              </a:rPr>
              <a:t>For I know the thoughts that I think toward you, says the </a:t>
            </a:r>
            <a:r>
              <a:rPr lang="en-US" sz="3600" b="1" cap="small" dirty="0">
                <a:solidFill>
                  <a:prstClr val="white"/>
                </a:solidFill>
                <a:latin typeface="Calibri" panose="020F0502020204030204"/>
              </a:rPr>
              <a:t>Lord</a:t>
            </a:r>
            <a:r>
              <a:rPr lang="en-US" sz="3600" b="1" dirty="0">
                <a:solidFill>
                  <a:prstClr val="white"/>
                </a:solidFill>
                <a:latin typeface="Calibri" panose="020F0502020204030204"/>
              </a:rPr>
              <a:t>, thoughts of peace and not of evil, to give you a future and a hope. </a:t>
            </a:r>
          </a:p>
          <a:p>
            <a:endParaRPr lang="en-US" sz="3600" b="1" dirty="0">
              <a:solidFill>
                <a:prstClr val="white"/>
              </a:solidFill>
              <a:latin typeface="Calibri" panose="020F0502020204030204"/>
            </a:endParaRPr>
          </a:p>
        </p:txBody>
      </p:sp>
      <p:sp>
        <p:nvSpPr>
          <p:cNvPr id="5" name="TextBox 4"/>
          <p:cNvSpPr txBox="1"/>
          <p:nvPr/>
        </p:nvSpPr>
        <p:spPr>
          <a:xfrm>
            <a:off x="7467600" y="3939540"/>
            <a:ext cx="4419600" cy="646331"/>
          </a:xfrm>
          <a:prstGeom prst="rect">
            <a:avLst/>
          </a:prstGeom>
          <a:noFill/>
        </p:spPr>
        <p:txBody>
          <a:bodyPr wrap="square" rtlCol="0">
            <a:spAutoFit/>
          </a:bodyPr>
          <a:lstStyle/>
          <a:p>
            <a:r>
              <a:rPr lang="en-US" sz="3600" b="1" dirty="0">
                <a:solidFill>
                  <a:prstClr val="white"/>
                </a:solidFill>
                <a:latin typeface="Calibri" panose="020F0502020204030204"/>
              </a:rPr>
              <a:t>- Jeremiah 29:11 NKJV</a:t>
            </a:r>
          </a:p>
        </p:txBody>
      </p:sp>
    </p:spTree>
    <p:extLst>
      <p:ext uri="{BB962C8B-B14F-4D97-AF65-F5344CB8AC3E}">
        <p14:creationId xmlns:p14="http://schemas.microsoft.com/office/powerpoint/2010/main" val="15040408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00400"/>
            <a:ext cx="6858000" cy="1325563"/>
          </a:xfrm>
        </p:spPr>
        <p:txBody>
          <a:bodyPr>
            <a:noAutofit/>
          </a:bodyPr>
          <a:lstStyle/>
          <a:p>
            <a:pPr lvl="0"/>
            <a:r>
              <a:rPr lang="en-US" sz="3600" dirty="0">
                <a:latin typeface="+mn-lt"/>
              </a:rPr>
              <a:t>1. Which of the irrational beliefs (all or nothing, overgeneralizing, mental filters, mind-reading or fortunetelling) do you struggle with the most? </a:t>
            </a:r>
            <a:br>
              <a:rPr lang="en-US" sz="3600" dirty="0">
                <a:latin typeface="+mn-lt"/>
              </a:rPr>
            </a:br>
            <a:r>
              <a:rPr lang="en-US" sz="3600" dirty="0">
                <a:latin typeface="+mn-lt"/>
              </a:rPr>
              <a:t> </a:t>
            </a:r>
            <a:br>
              <a:rPr lang="en-US" sz="3600" dirty="0">
                <a:latin typeface="+mn-lt"/>
              </a:rPr>
            </a:br>
            <a:r>
              <a:rPr lang="en-US" sz="3600" dirty="0">
                <a:latin typeface="+mn-lt"/>
              </a:rPr>
              <a:t>2. What are some of the things that you can do to help experience more rational beliefs? </a:t>
            </a:r>
            <a:br>
              <a:rPr lang="en-US" sz="3600" dirty="0">
                <a:latin typeface="+mn-lt"/>
              </a:rPr>
            </a:br>
            <a:r>
              <a:rPr lang="en-US" sz="3600" dirty="0">
                <a:latin typeface="+mn-lt"/>
              </a:rPr>
              <a:t> </a:t>
            </a:r>
            <a:br>
              <a:rPr lang="en-US" sz="3600" dirty="0">
                <a:latin typeface="+mn-lt"/>
              </a:rPr>
            </a:br>
            <a:r>
              <a:rPr lang="en-US" sz="3600" dirty="0">
                <a:latin typeface="+mn-lt"/>
              </a:rPr>
              <a:t>3. Read Joshua 1:9 and ask yourself how this verse can be used to counter irrational beliefs. </a:t>
            </a:r>
            <a:br>
              <a:rPr lang="en-US" sz="3600" dirty="0">
                <a:latin typeface="+mn-lt"/>
              </a:rPr>
            </a:br>
            <a:br>
              <a:rPr lang="en-US" sz="3600" dirty="0">
                <a:latin typeface="+mn-lt"/>
              </a:rPr>
            </a:br>
            <a:endParaRPr lang="en-US" sz="3600" dirty="0">
              <a:latin typeface="+mn-lt"/>
            </a:endParaRPr>
          </a:p>
        </p:txBody>
      </p:sp>
      <p:pic>
        <p:nvPicPr>
          <p:cNvPr id="21506" name="Picture 2" descr="person holding beige and black The Adventure Begins-printed mug during day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16951" y="0"/>
            <a:ext cx="45750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03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838200"/>
            <a:ext cx="5257800" cy="6186309"/>
          </a:xfrm>
          <a:prstGeom prst="rect">
            <a:avLst/>
          </a:prstGeom>
          <a:noFill/>
        </p:spPr>
        <p:txBody>
          <a:bodyPr wrap="square" rtlCol="0">
            <a:spAutoFit/>
          </a:bodyPr>
          <a:lstStyle/>
          <a:p>
            <a:pPr eaLnBrk="1" fontAlgn="auto" hangingPunct="1">
              <a:spcBef>
                <a:spcPts val="0"/>
              </a:spcBef>
              <a:spcAft>
                <a:spcPts val="0"/>
              </a:spcAft>
              <a:defRPr/>
            </a:pPr>
            <a:r>
              <a:rPr lang="en-US" sz="4400" b="1" dirty="0">
                <a:solidFill>
                  <a:prstClr val="black"/>
                </a:solidFill>
                <a:latin typeface="Calibri" panose="020F0502020204030204"/>
              </a:rPr>
              <a:t>He who is slow to anger is better than the mighty, </a:t>
            </a:r>
            <a:br>
              <a:rPr lang="en-US" sz="4400" b="1" dirty="0">
                <a:solidFill>
                  <a:prstClr val="black"/>
                </a:solidFill>
                <a:latin typeface="Calibri" panose="020F0502020204030204"/>
              </a:rPr>
            </a:br>
            <a:r>
              <a:rPr lang="en-US" sz="4400" b="1" dirty="0">
                <a:solidFill>
                  <a:prstClr val="black"/>
                </a:solidFill>
                <a:latin typeface="Calibri" panose="020F0502020204030204"/>
              </a:rPr>
              <a:t>And he who rules his spirit than he who takes a city. </a:t>
            </a:r>
          </a:p>
          <a:p>
            <a:pPr eaLnBrk="1" fontAlgn="auto" hangingPunct="1">
              <a:spcBef>
                <a:spcPts val="0"/>
              </a:spcBef>
              <a:spcAft>
                <a:spcPts val="0"/>
              </a:spcAft>
              <a:defRPr/>
            </a:pPr>
            <a:r>
              <a:rPr lang="en-US" sz="4400" b="1" dirty="0">
                <a:solidFill>
                  <a:prstClr val="black"/>
                </a:solidFill>
                <a:latin typeface="Calibri" panose="020F0502020204030204"/>
              </a:rPr>
              <a:t>- Proverbs 16:32 NKJV</a:t>
            </a:r>
          </a:p>
          <a:p>
            <a:endParaRPr lang="en-US" sz="4400" b="1" dirty="0">
              <a:solidFill>
                <a:prstClr val="black"/>
              </a:solidFill>
              <a:latin typeface="Calibri" panose="020F0502020204030204"/>
            </a:endParaRPr>
          </a:p>
          <a:p>
            <a:endParaRPr lang="en-US" sz="4400" b="1" dirty="0">
              <a:solidFill>
                <a:prstClr val="black"/>
              </a:solidFill>
              <a:latin typeface="Calibri" panose="020F0502020204030204"/>
            </a:endParaRPr>
          </a:p>
        </p:txBody>
      </p:sp>
      <p:pic>
        <p:nvPicPr>
          <p:cNvPr id="4100" name="Picture 4" descr="man holding classical guita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32914" y="-27215"/>
            <a:ext cx="4659086" cy="6885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59361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
      <a:dk1>
        <a:srgbClr val="808080"/>
      </a:dk1>
      <a:lt1>
        <a:srgbClr val="FFFFFF"/>
      </a:lt1>
      <a:dk2>
        <a:srgbClr val="000000"/>
      </a:dk2>
      <a:lt2>
        <a:srgbClr val="000000"/>
      </a:lt2>
      <a:accent1>
        <a:srgbClr val="988C81"/>
      </a:accent1>
      <a:accent2>
        <a:srgbClr val="333399"/>
      </a:accent2>
      <a:accent3>
        <a:srgbClr val="AAAAAA"/>
      </a:accent3>
      <a:accent4>
        <a:srgbClr val="DADADA"/>
      </a:accent4>
      <a:accent5>
        <a:srgbClr val="CAC5C1"/>
      </a:accent5>
      <a:accent6>
        <a:srgbClr val="2D2D8A"/>
      </a:accent6>
      <a:hlink>
        <a:srgbClr val="009999"/>
      </a:hlink>
      <a:folHlink>
        <a:srgbClr val="99CC00"/>
      </a:folHlink>
    </a:clrScheme>
    <a:fontScheme name="Office Theme">
      <a:majorFont>
        <a:latin typeface="Arial"/>
        <a:ea typeface="ヒラギノ角ゴ Pro W6"/>
        <a:cs typeface=""/>
      </a:majorFont>
      <a:minorFont>
        <a:latin typeface="Arial"/>
        <a:ea typeface="ヒラギノ角ゴ Pro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988C8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FFFFFF"/>
            </a:solidFill>
            <a:effectLst/>
            <a:latin typeface="Arial" panose="020B0604020202020204" pitchFamily="34" charset="0"/>
            <a:ea typeface="ヒラギノ角ゴ Pro W3" pitchFamily="1" charset="-128"/>
            <a:sym typeface="Arial" panose="020B0604020202020204" pitchFamily="34" charset="0"/>
          </a:defRPr>
        </a:defPPr>
      </a:lstStyle>
    </a:spDef>
    <a:lnDef>
      <a:spPr bwMode="auto">
        <a:xfrm>
          <a:off x="0" y="0"/>
          <a:ext cx="1" cy="1"/>
        </a:xfrm>
        <a:custGeom>
          <a:avLst/>
          <a:gdLst/>
          <a:ahLst/>
          <a:cxnLst/>
          <a:rect l="0" t="0" r="0" b="0"/>
          <a:pathLst/>
        </a:custGeom>
        <a:solidFill>
          <a:srgbClr val="988C8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FFFFFF"/>
            </a:solidFill>
            <a:effectLst/>
            <a:latin typeface="Arial" panose="020B0604020202020204" pitchFamily="34" charset="0"/>
            <a:ea typeface="ヒラギノ角ゴ Pro W3" pitchFamily="1" charset="-128"/>
            <a:sym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3242</TotalTime>
  <Words>4934</Words>
  <Application>Microsoft Office PowerPoint</Application>
  <PresentationFormat>Widescreen</PresentationFormat>
  <Paragraphs>287</Paragraphs>
  <Slides>83</Slides>
  <Notes>83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83</vt:i4>
      </vt:variant>
    </vt:vector>
  </HeadingPairs>
  <TitlesOfParts>
    <vt:vector size="90" baseType="lpstr">
      <vt:lpstr>Arial</vt:lpstr>
      <vt:lpstr>Calibri</vt:lpstr>
      <vt:lpstr>Calibri Light</vt:lpstr>
      <vt:lpstr>Lucida Grande</vt:lpstr>
      <vt:lpstr>1_Office Theme</vt:lpstr>
      <vt:lpstr>2_Office Theme</vt:lpstr>
      <vt:lpstr>5_Office Theme</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Emotional Intelligence</vt:lpstr>
      <vt:lpstr>Emotional Intelligence</vt:lpstr>
      <vt:lpstr>1. Knowing our emotions.</vt:lpstr>
      <vt:lpstr>2. Managing our emotions.</vt:lpstr>
      <vt:lpstr>3. Recognizing emotions in others.</vt:lpstr>
      <vt:lpstr>4. Managing relationships with others.</vt:lpstr>
      <vt:lpstr>5. Motivating ourselves to achieve our goals.</vt:lpstr>
      <vt:lpstr>Emotional Intelligence      vs.  Intelligence Quotient </vt:lpstr>
      <vt:lpstr>“People are not disturbed by things, but by the view they take of them.”  - Epictetus </vt:lpstr>
      <vt:lpstr>“People are not disturbed by things, but by the view they take of them.”  - Epictetus </vt:lpstr>
      <vt:lpstr>Jesus said to him, If you can believe, all things are possible to him who believes. - Mark 9:23 NKJV </vt:lpstr>
      <vt:lpstr>PowerPoint Presentation</vt:lpstr>
      <vt:lpstr>PowerPoint Presentation</vt:lpstr>
      <vt:lpstr>PowerPoint Presentation</vt:lpstr>
      <vt:lpstr>ABCs of our emotions.  </vt:lpstr>
      <vt:lpstr>A – Stands for the activating event. </vt:lpstr>
      <vt:lpstr>Activating events are:  The current stressors in your life.    </vt:lpstr>
      <vt:lpstr>Activating events are:  They can be past, present or future (anticipated).    </vt:lpstr>
      <vt:lpstr>Activating events are:  They can be real or imagined.    </vt:lpstr>
      <vt:lpstr>Activating events are:  They can be a single isolated situation or a continual unpleasant situation.    </vt:lpstr>
      <vt:lpstr>Activating events are:  They can be bad events that did occur or good events that didn’t occur.    </vt:lpstr>
      <vt:lpstr>B – Stands for our beliefs or silent self-talk statements that we tell ourselves about the activating event.  </vt:lpstr>
      <vt:lpstr>First, there are irrational beliefs.   </vt:lpstr>
      <vt:lpstr>Second, there are rational beliefs  </vt:lpstr>
      <vt:lpstr>PowerPoint Presentation</vt:lpstr>
      <vt:lpstr>Accurate View Of Emotions</vt:lpstr>
      <vt:lpstr>Accurate View Of Emotions</vt:lpstr>
      <vt:lpstr>Accurate View Of Emotions</vt:lpstr>
      <vt:lpstr>Accurate View Of Emotions</vt:lpstr>
      <vt:lpstr>Accurate View Of Emotions</vt:lpstr>
      <vt:lpstr>All or Nothing Thinking  </vt:lpstr>
      <vt:lpstr>All or Nothing Thinking  </vt:lpstr>
      <vt:lpstr>All or Nothing Thinkers  </vt:lpstr>
      <vt:lpstr>All or Nothing Thinkers  </vt:lpstr>
      <vt:lpstr>All or Nothing Thinkers  </vt:lpstr>
      <vt:lpstr>All or Nothing Thinkers  </vt:lpstr>
      <vt:lpstr>All or Nothing Thinkers  </vt:lpstr>
      <vt:lpstr>All or Nothing Thinkers  </vt:lpstr>
      <vt:lpstr>Start thinking in shades of grey.</vt:lpstr>
      <vt:lpstr>Instead of saying,      “I can't deal with rejection,” say, “I don’t like rejection, but I will get through it.”</vt:lpstr>
      <vt:lpstr>Instead of saying, “I’m a total failure,” say, “I am reasonably good at some things.”</vt:lpstr>
      <vt:lpstr>Instead of saying, “My spouse always disagrees with me” say, “We can agree to disagree without endangering our marriage.”</vt:lpstr>
      <vt:lpstr>Overgeneralizing</vt:lpstr>
      <vt:lpstr>Overgeneralizing</vt:lpstr>
      <vt:lpstr>PowerPoint Presentation</vt:lpstr>
      <vt:lpstr>“I have not failed. I’ve found 10,000 ways that don’t work.”                       – Thomas Edison</vt:lpstr>
      <vt:lpstr>PowerPoint Presentation</vt:lpstr>
      <vt:lpstr>PowerPoint Presentation</vt:lpstr>
      <vt:lpstr>PowerPoint Presentation</vt:lpstr>
      <vt:lpstr>PowerPoint Presentation</vt:lpstr>
      <vt:lpstr>PowerPoint Presentation</vt:lpstr>
      <vt:lpstr>Finally, brethren, whatever things are true, whatever things are noble, whatever things are just, whatever things are pure whatever things are lovely, </vt:lpstr>
      <vt:lpstr>whatever things are of good report, if there is any virtue and if there is anything praiseworthy—meditate on these things. - Philippians 4:8 NKJV</vt:lpstr>
      <vt:lpstr>Mind Reading</vt:lpstr>
      <vt:lpstr>Mind Reading</vt:lpstr>
      <vt:lpstr>Mind Reading</vt:lpstr>
      <vt:lpstr>Mind Reading</vt:lpstr>
      <vt:lpstr>Fortune Telling</vt:lpstr>
      <vt:lpstr>Fortune Telling</vt:lpstr>
      <vt:lpstr>My career is over, and I know that I am going to get laid off. </vt:lpstr>
      <vt:lpstr>My romantic life is over, and I know that I am always going to be single.</vt:lpstr>
      <vt:lpstr>This project turned out horribly, and I know my teacher is going to fail me. </vt:lpstr>
      <vt:lpstr>1. The catastrophic event does not happen in which you worried and stressed about something that did not come to pass. </vt:lpstr>
      <vt:lpstr>2. The catastrophic event does take place, in which the undue worry caused you to experience the catastrophic event in your mind multiple times rather than just once. </vt:lpstr>
      <vt:lpstr>PowerPoint Presentation</vt:lpstr>
      <vt:lpstr>PowerPoint Presentation</vt:lpstr>
      <vt:lpstr>But seek first the kingdom of God and His righteousness, and all these things shall be added to you. </vt:lpstr>
      <vt:lpstr>Therefore do not worry about tomorrow, for tomorrow will worry about its own things. Sufficient for the day is its own trouble. </vt:lpstr>
      <vt:lpstr>PowerPoint Presentation</vt:lpstr>
      <vt:lpstr>PowerPoint Presentation</vt:lpstr>
      <vt:lpstr>PowerPoint Presentation</vt:lpstr>
      <vt:lpstr>PowerPoint Presentation</vt:lpstr>
      <vt:lpstr>1. Which of the irrational beliefs (all or nothing, overgeneralizing, mental filters, mind-reading or fortunetelling) do you struggle with the most?    2. What are some of the things that you can do to help experience more rational beliefs?    3. Read Joshua 1:9 and ask yourself how this verse can be used to counter irrational beliefs.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Seminar</dc:title>
  <dc:creator>Heidi Baumgartner</dc:creator>
  <cp:lastModifiedBy>Tyler Long</cp:lastModifiedBy>
  <cp:revision>90</cp:revision>
  <dcterms:created xsi:type="dcterms:W3CDTF">2020-04-07T20:55:20Z</dcterms:created>
  <dcterms:modified xsi:type="dcterms:W3CDTF">2024-01-18T21:52:27Z</dcterms:modified>
</cp:coreProperties>
</file>